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media/image9.png" ContentType="image/png"/>
  <Override PartName="/ppt/media/image28.jpeg" ContentType="image/jpeg"/>
  <Override PartName="/ppt/media/image1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5.png" ContentType="image/png"/>
  <Override PartName="/ppt/media/image4.wmf" ContentType="image/x-wmf"/>
  <Override PartName="/ppt/media/image33.wmf" ContentType="image/x-wmf"/>
  <Override PartName="/ppt/media/image6.jpeg" ContentType="image/jpeg"/>
  <Override PartName="/ppt/media/image18.wmf" ContentType="image/x-wmf"/>
  <Override PartName="/ppt/media/image7.png" ContentType="image/png"/>
  <Override PartName="/ppt/media/image19.wmf" ContentType="image/x-wmf"/>
  <Override PartName="/ppt/media/image8.png" ContentType="image/png"/>
  <Override PartName="/ppt/media/image10.png" ContentType="image/png"/>
  <Override PartName="/ppt/media/image23.wmf" ContentType="image/x-wmf"/>
  <Override PartName="/ppt/media/image11.png" ContentType="image/png"/>
  <Override PartName="/ppt/media/image12.png" ContentType="image/png"/>
  <Override PartName="/ppt/media/image25.wmf" ContentType="image/x-wmf"/>
  <Override PartName="/ppt/media/image13.png" ContentType="image/png"/>
  <Override PartName="/ppt/media/image26.wmf" ContentType="image/x-wmf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32.wmf" ContentType="image/x-wmf"/>
  <Override PartName="/ppt/media/image20.png" ContentType="image/png"/>
  <Override PartName="/ppt/media/image21.wmf" ContentType="image/x-wmf"/>
  <Override PartName="/ppt/media/image34.wmf" ContentType="image/x-wmf"/>
  <Override PartName="/ppt/media/image22.png" ContentType="image/png"/>
  <Override PartName="/ppt/media/image24.png" ContentType="image/png"/>
  <Override PartName="/ppt/media/image27.png" ContentType="image/png"/>
  <Override PartName="/ppt/media/image51.wmf" ContentType="image/x-wmf"/>
  <Override PartName="/ppt/media/image29.png" ContentType="image/png"/>
  <Override PartName="/ppt/media/image42.wmf" ContentType="image/x-wmf"/>
  <Override PartName="/ppt/media/image30.png" ContentType="image/png"/>
  <Override PartName="/ppt/media/image31.wmf" ContentType="image/x-wmf"/>
  <Override PartName="/ppt/media/image47.wmf" ContentType="image/x-wmf"/>
  <Override PartName="/ppt/media/image35.png" ContentType="image/png"/>
  <Override PartName="/ppt/media/image48.wmf" ContentType="image/x-wmf"/>
  <Override PartName="/ppt/media/image36.png" ContentType="image/png"/>
  <Override PartName="/ppt/media/image37.wmf" ContentType="image/x-wmf"/>
  <Override PartName="/ppt/media/image38.wmf" ContentType="image/x-wmf"/>
  <Override PartName="/ppt/media/image39.png" ContentType="image/png"/>
  <Override PartName="/ppt/media/image52.wmf" ContentType="image/x-wmf"/>
  <Override PartName="/ppt/media/image40.png" ContentType="image/png"/>
  <Override PartName="/ppt/media/image41.wmf" ContentType="image/x-wmf"/>
  <Override PartName="/ppt/media/image43.wmf" ContentType="image/x-wmf"/>
  <Override PartName="/ppt/media/image56.wmf" ContentType="image/x-wmf"/>
  <Override PartName="/ppt/media/image44.png" ContentType="image/png"/>
  <Override PartName="/ppt/media/image57.wmf" ContentType="image/x-wmf"/>
  <Override PartName="/ppt/media/image45.png" ContentType="image/png"/>
  <Override PartName="/ppt/media/image46.wmf" ContentType="image/x-wmf"/>
  <Override PartName="/ppt/media/image49.png" ContentType="image/png"/>
  <Override PartName="/ppt/media/image62.wmf" ContentType="image/x-wmf"/>
  <Override PartName="/ppt/media/image50.png" ContentType="image/png"/>
  <Override PartName="/ppt/media/image53.wmf" ContentType="image/x-wmf"/>
  <Override PartName="/ppt/media/image54.png" ContentType="image/png"/>
  <Override PartName="/ppt/media/image55.png" ContentType="image/png"/>
  <Override PartName="/ppt/media/image58.wmf" ContentType="image/x-wmf"/>
  <Override PartName="/ppt/media/image60.png" ContentType="image/png"/>
  <Override PartName="/ppt/media/image61.png" ContentType="image/png"/>
  <Override PartName="/ppt/media/image63.png" ContentType="image/png"/>
  <Override PartName="/ppt/media/image6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b="0" lang="it-IT" sz="3200" spc="-1" strike="noStrike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Secondo livello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Terzo livello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Quarto livello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Quinto livello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b="0" lang="it-IT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868DDD7-72A0-4AC9-BDB4-E73BFA8FD0A8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26/02/20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FE84A5F-F468-4E7C-B12B-6ECC4F1C67CC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Secondo livello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Terzo livello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Quarto livello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Quinto livello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F1A765C-9C19-4E71-8B9D-0EF0AEFDF030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26/02/20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DD0200E-C3E1-441A-88AE-2E1F9E469868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563CDB7-F884-4673-A778-87C386C934C4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26/02/20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0AC5CE6-82EF-46F8-836C-90DF13C9AD29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://www.cisiaonline.it/" TargetMode="External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wmf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5" Type="http://schemas.openxmlformats.org/officeDocument/2006/relationships/image" Target="../media/image48.wmf"/><Relationship Id="rId6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wmf"/><Relationship Id="rId4" Type="http://schemas.openxmlformats.org/officeDocument/2006/relationships/image" Target="../media/image52.wmf"/><Relationship Id="rId5" Type="http://schemas.openxmlformats.org/officeDocument/2006/relationships/image" Target="../media/image53.wmf"/><Relationship Id="rId6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6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wmf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hyperlink" Target="http://www.istruzione.it/orientamento/" TargetMode="External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hyperlink" Target="http://www.orientazione.it/" TargetMode="External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hyperlink" Target="http://www.orientazione.it/" TargetMode="External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4148640"/>
            <a:ext cx="12191760" cy="2709000"/>
          </a:xfrm>
          <a:prstGeom prst="rect">
            <a:avLst/>
          </a:prstGeom>
          <a:solidFill>
            <a:srgbClr val="005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2"/>
          <p:cNvSpPr/>
          <p:nvPr/>
        </p:nvSpPr>
        <p:spPr>
          <a:xfrm>
            <a:off x="146880" y="1339920"/>
            <a:ext cx="1153116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005385"/>
                </a:solidFill>
                <a:latin typeface="Eurostile"/>
              </a:rPr>
              <a:t>PIANI PER L’ORIENTAMENTO E IL TUTORATO </a:t>
            </a:r>
            <a:r>
              <a:rPr b="1" lang="it-IT" sz="3600" spc="-1" strike="noStrike">
                <a:solidFill>
                  <a:srgbClr val="20adb6"/>
                </a:solidFill>
                <a:latin typeface="Eurostile"/>
              </a:rPr>
              <a:t>[POT] 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005385"/>
                </a:solidFill>
                <a:latin typeface="Eurostile"/>
              </a:rPr>
              <a:t>PIANO LAUREE SCIENTIFICHE </a:t>
            </a:r>
            <a:r>
              <a:rPr b="1" lang="it-IT" sz="3600" spc="-1" strike="noStrike">
                <a:solidFill>
                  <a:srgbClr val="20adb6"/>
                </a:solidFill>
                <a:latin typeface="Eurostile"/>
              </a:rPr>
              <a:t>[PLS]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-851400" y="4762440"/>
            <a:ext cx="1388808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4200" spc="-1" strike="noStrike">
                <a:solidFill>
                  <a:srgbClr val="ffffff"/>
                </a:solidFill>
                <a:latin typeface="Eurostile"/>
              </a:rPr>
              <a:t>Il SUPPORTO DEL CISIA AGLI ATENEI ITALIANI</a:t>
            </a:r>
            <a:endParaRPr b="0" lang="it-IT" sz="4200" spc="-1" strike="noStrike"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 rot="16200000">
            <a:off x="11557440" y="564480"/>
            <a:ext cx="9781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5"/>
          <p:cNvSpPr/>
          <p:nvPr/>
        </p:nvSpPr>
        <p:spPr>
          <a:xfrm rot="10800000">
            <a:off x="122400" y="98280"/>
            <a:ext cx="9781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6"/>
          <p:cNvSpPr/>
          <p:nvPr/>
        </p:nvSpPr>
        <p:spPr>
          <a:xfrm rot="5400000">
            <a:off x="-342000" y="6251040"/>
            <a:ext cx="978120" cy="48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1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7"/>
          <p:cNvSpPr/>
          <p:nvPr/>
        </p:nvSpPr>
        <p:spPr>
          <a:xfrm>
            <a:off x="11091600" y="6716520"/>
            <a:ext cx="978120" cy="59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ed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1" name="Immagine 16" descr=""/>
          <p:cNvPicPr/>
          <p:nvPr/>
        </p:nvPicPr>
        <p:blipFill>
          <a:blip r:embed="rId1"/>
          <a:stretch/>
        </p:blipFill>
        <p:spPr>
          <a:xfrm>
            <a:off x="330120" y="587160"/>
            <a:ext cx="2130840" cy="752400"/>
          </a:xfrm>
          <a:prstGeom prst="rect">
            <a:avLst/>
          </a:prstGeom>
          <a:ln>
            <a:noFill/>
          </a:ln>
        </p:spPr>
      </p:pic>
      <p:pic>
        <p:nvPicPr>
          <p:cNvPr id="132" name="Immagine 17" descr=""/>
          <p:cNvPicPr/>
          <p:nvPr/>
        </p:nvPicPr>
        <p:blipFill>
          <a:blip r:embed="rId2"/>
          <a:stretch/>
        </p:blipFill>
        <p:spPr>
          <a:xfrm>
            <a:off x="344520" y="6175080"/>
            <a:ext cx="1532880" cy="541080"/>
          </a:xfrm>
          <a:prstGeom prst="rect">
            <a:avLst/>
          </a:prstGeom>
          <a:ln>
            <a:noFill/>
          </a:ln>
        </p:spPr>
      </p:pic>
      <p:sp>
        <p:nvSpPr>
          <p:cNvPr id="133" name="CustomShape 8"/>
          <p:cNvSpPr/>
          <p:nvPr/>
        </p:nvSpPr>
        <p:spPr>
          <a:xfrm>
            <a:off x="9365400" y="6350400"/>
            <a:ext cx="281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Calibri"/>
              </a:rPr>
              <a:t>Giuseppe Forte - DIRETTORE</a:t>
            </a:r>
            <a:endParaRPr b="0" lang="it-IT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304920" y="1503000"/>
            <a:ext cx="11581920" cy="19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Il punteggio conseguito nella PPS, che è statisticamente vicino a quello ottenibile nel corrispondente TOLC, potrà essere:</a:t>
            </a:r>
            <a:endParaRPr b="0" lang="it-IT" sz="25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inferiore alla media nazionale;</a:t>
            </a:r>
            <a:endParaRPr b="0" lang="it-IT" sz="25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in linea con la media nazionale;</a:t>
            </a:r>
            <a:endParaRPr b="0" lang="it-IT" sz="25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superiore alla media nazionale.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286200" y="3654720"/>
            <a:ext cx="11581920" cy="275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In ogni caso, si puoi utilizzare questa prova per iniziare un’autovalutazione della preparazione cercando di individuare le difficoltà incontrate nel rispondere ai quesiti.</a:t>
            </a:r>
            <a:endParaRPr b="0" lang="it-IT" sz="2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Nello studio per migliorare la preparazione, sarà importante il sostegno degli </a:t>
            </a:r>
            <a:r>
              <a:rPr b="1" lang="it-IT" sz="2500" spc="-1" strike="noStrike">
                <a:solidFill>
                  <a:srgbClr val="000000"/>
                </a:solidFill>
                <a:latin typeface="Eurostile"/>
              </a:rPr>
              <a:t>insegnanti</a:t>
            </a: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 e il MOOC di Matematica di Base, a cui si può accedere in modo libero e gratuito, potrà essere  utilizzato per eventuali carenze in matematica.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0" y="0"/>
            <a:ext cx="12191760" cy="1360440"/>
          </a:xfrm>
          <a:prstGeom prst="rect">
            <a:avLst/>
          </a:prstGeom>
          <a:solidFill>
            <a:srgbClr val="005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4"/>
          <p:cNvSpPr/>
          <p:nvPr/>
        </p:nvSpPr>
        <p:spPr>
          <a:xfrm>
            <a:off x="1834560" y="-121320"/>
            <a:ext cx="8522640" cy="133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90000"/>
              </a:lnSpc>
            </a:pPr>
            <a:r>
              <a:rPr b="1" lang="it-IT" sz="3400" spc="-1" strike="noStrike">
                <a:solidFill>
                  <a:srgbClr val="20adb6"/>
                </a:solidFill>
                <a:latin typeface="Eurostile"/>
              </a:rPr>
              <a:t>PROVE DI POSIZIONAMENTO</a:t>
            </a:r>
            <a:endParaRPr b="0" lang="it-IT" sz="3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it-IT" sz="2600" spc="-1" strike="noStrike">
                <a:solidFill>
                  <a:srgbClr val="20adb6"/>
                </a:solidFill>
                <a:latin typeface="Eurostile"/>
              </a:rPr>
              <a:t>Sperimentazione dal 4 novembre</a:t>
            </a:r>
            <a:endParaRPr b="0" lang="it-IT" sz="2600" spc="-1" strike="noStrike">
              <a:latin typeface="Arial"/>
            </a:endParaRPr>
          </a:p>
        </p:txBody>
      </p:sp>
      <p:pic>
        <p:nvPicPr>
          <p:cNvPr id="205" name="Immagine 13" descr=""/>
          <p:cNvPicPr/>
          <p:nvPr/>
        </p:nvPicPr>
        <p:blipFill>
          <a:blip r:embed="rId1"/>
          <a:srcRect l="40393" t="30223" r="40938" b="43363"/>
          <a:stretch/>
        </p:blipFill>
        <p:spPr>
          <a:xfrm>
            <a:off x="2289240" y="74160"/>
            <a:ext cx="918360" cy="918360"/>
          </a:xfrm>
          <a:prstGeom prst="rect">
            <a:avLst/>
          </a:prstGeom>
          <a:ln>
            <a:noFill/>
          </a:ln>
        </p:spPr>
      </p:pic>
      <p:sp>
        <p:nvSpPr>
          <p:cNvPr id="206" name="CustomShape 5"/>
          <p:cNvSpPr/>
          <p:nvPr/>
        </p:nvSpPr>
        <p:spPr>
          <a:xfrm>
            <a:off x="1248120" y="992880"/>
            <a:ext cx="30538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feb831"/>
                </a:solidFill>
                <a:latin typeface="Eurostile"/>
              </a:rPr>
              <a:t>LINEE DI PROGETTO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07" name="CustomShape 6"/>
          <p:cNvSpPr/>
          <p:nvPr/>
        </p:nvSpPr>
        <p:spPr>
          <a:xfrm rot="10800000">
            <a:off x="122400" y="98280"/>
            <a:ext cx="9781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7"/>
          <p:cNvSpPr/>
          <p:nvPr/>
        </p:nvSpPr>
        <p:spPr>
          <a:xfrm rot="5400000">
            <a:off x="-342000" y="6251040"/>
            <a:ext cx="978120" cy="48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1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8"/>
          <p:cNvSpPr/>
          <p:nvPr/>
        </p:nvSpPr>
        <p:spPr>
          <a:xfrm>
            <a:off x="11091600" y="6716520"/>
            <a:ext cx="978120" cy="59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ed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338760" y="1562760"/>
            <a:ext cx="11480400" cy="542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Al termine della </a:t>
            </a:r>
            <a:r>
              <a:rPr b="1" lang="it-IT" sz="2500" spc="-1" strike="noStrike">
                <a:solidFill>
                  <a:srgbClr val="feb831"/>
                </a:solidFill>
                <a:latin typeface="Eurostile"/>
              </a:rPr>
              <a:t>PPS</a:t>
            </a: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, ogni studentessa e studente troverà </a:t>
            </a:r>
            <a:r>
              <a:rPr b="1" lang="it-IT" sz="2500" spc="-1" strike="noStrike">
                <a:solidFill>
                  <a:srgbClr val="000000"/>
                </a:solidFill>
                <a:latin typeface="Eurostile"/>
              </a:rPr>
              <a:t>nella sua area personale </a:t>
            </a: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un documento articolato contenente:</a:t>
            </a:r>
            <a:endParaRPr b="0" lang="it-IT" sz="25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i </a:t>
            </a:r>
            <a:r>
              <a:rPr b="1" lang="it-IT" sz="2500" spc="-1" strike="noStrike">
                <a:solidFill>
                  <a:srgbClr val="000000"/>
                </a:solidFill>
                <a:latin typeface="Eurostile"/>
              </a:rPr>
              <a:t>punteggi ottenuti </a:t>
            </a: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in ciascuna sezione del test e complessivamente nella prova, insieme ai </a:t>
            </a:r>
            <a:r>
              <a:rPr b="1" lang="it-IT" sz="2500" spc="-1" strike="noStrike">
                <a:solidFill>
                  <a:srgbClr val="ec008c"/>
                </a:solidFill>
                <a:latin typeface="Eurostile"/>
              </a:rPr>
              <a:t>rispettivi punteggi medi nazionali</a:t>
            </a: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;</a:t>
            </a:r>
            <a:endParaRPr b="0" lang="it-IT" sz="25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il </a:t>
            </a:r>
            <a:r>
              <a:rPr b="1" lang="it-IT" sz="2500" spc="-1" strike="noStrike">
                <a:solidFill>
                  <a:srgbClr val="000000"/>
                </a:solidFill>
                <a:latin typeface="Eurostile"/>
              </a:rPr>
              <a:t>testo della prova sostenuta </a:t>
            </a: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e per ciascun quesito:</a:t>
            </a:r>
            <a:endParaRPr b="0" lang="it-IT" sz="25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la </a:t>
            </a:r>
            <a:r>
              <a:rPr b="1" lang="it-IT" sz="2500" spc="-1" strike="noStrike">
                <a:solidFill>
                  <a:srgbClr val="000000"/>
                </a:solidFill>
                <a:latin typeface="Eurostile"/>
              </a:rPr>
              <a:t>sezione</a:t>
            </a: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 del test;</a:t>
            </a:r>
            <a:endParaRPr b="0" lang="it-IT" sz="25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l’</a:t>
            </a:r>
            <a:r>
              <a:rPr b="1" lang="it-IT" sz="2500" spc="-1" strike="noStrike">
                <a:solidFill>
                  <a:srgbClr val="000000"/>
                </a:solidFill>
                <a:latin typeface="Eurostile"/>
              </a:rPr>
              <a:t>argomento</a:t>
            </a: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 del sillabo di riferimento;</a:t>
            </a:r>
            <a:endParaRPr b="0" lang="it-IT" sz="25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la risposta data e la risposta esatta;</a:t>
            </a:r>
            <a:endParaRPr b="0" lang="it-IT" sz="2500" spc="-1" strike="noStrike"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la </a:t>
            </a:r>
            <a:r>
              <a:rPr b="1" lang="it-IT" sz="2500" spc="-1" strike="noStrike">
                <a:solidFill>
                  <a:srgbClr val="ec008c"/>
                </a:solidFill>
                <a:latin typeface="Eurostile"/>
              </a:rPr>
              <a:t>percentuale di risposte esatte date a quel quesito dal campione di riferimento</a:t>
            </a:r>
            <a:r>
              <a:rPr b="0" lang="it-IT" sz="2500" spc="-1" strike="noStrike">
                <a:solidFill>
                  <a:srgbClr val="ec008c"/>
                </a:solidFill>
                <a:latin typeface="Eurostile"/>
              </a:rPr>
              <a:t> </a:t>
            </a: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e un’indicazione sintetica </a:t>
            </a:r>
            <a:r>
              <a:rPr b="1" lang="it-IT" sz="2500" spc="-1" strike="noStrike">
                <a:solidFill>
                  <a:srgbClr val="000000"/>
                </a:solidFill>
                <a:latin typeface="Eurostile"/>
              </a:rPr>
              <a:t>del livello di difficoltà</a:t>
            </a: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:</a:t>
            </a:r>
            <a:endParaRPr b="0" lang="it-IT" sz="25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facile (percentuale di risposte esatte maggiore del 60%);</a:t>
            </a:r>
            <a:endParaRPr b="0" lang="it-IT" sz="25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medio (percentuale di risposte esatte compresa tra il 40% e il 60%);</a:t>
            </a:r>
            <a:endParaRPr b="0" lang="it-IT" sz="25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difficile (percentuale di risposte esatte minore del 40%).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0" y="0"/>
            <a:ext cx="12191760" cy="1360440"/>
          </a:xfrm>
          <a:prstGeom prst="rect">
            <a:avLst/>
          </a:prstGeom>
          <a:solidFill>
            <a:srgbClr val="005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2" name="Immagine 6" descr=""/>
          <p:cNvPicPr/>
          <p:nvPr/>
        </p:nvPicPr>
        <p:blipFill>
          <a:blip r:embed="rId1"/>
          <a:srcRect l="40393" t="30223" r="40938" b="43363"/>
          <a:stretch/>
        </p:blipFill>
        <p:spPr>
          <a:xfrm>
            <a:off x="2289240" y="74160"/>
            <a:ext cx="918360" cy="918360"/>
          </a:xfrm>
          <a:prstGeom prst="rect">
            <a:avLst/>
          </a:prstGeom>
          <a:ln>
            <a:noFill/>
          </a:ln>
        </p:spPr>
      </p:pic>
      <p:sp>
        <p:nvSpPr>
          <p:cNvPr id="213" name="CustomShape 3"/>
          <p:cNvSpPr/>
          <p:nvPr/>
        </p:nvSpPr>
        <p:spPr>
          <a:xfrm>
            <a:off x="1834560" y="-121320"/>
            <a:ext cx="8522640" cy="133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90000"/>
              </a:lnSpc>
            </a:pPr>
            <a:r>
              <a:rPr b="1" lang="it-IT" sz="3400" spc="-1" strike="noStrike">
                <a:solidFill>
                  <a:srgbClr val="20adb6"/>
                </a:solidFill>
                <a:latin typeface="Eurostile"/>
              </a:rPr>
              <a:t>PROVE DI POSIZIONAMENTO</a:t>
            </a:r>
            <a:endParaRPr b="0" lang="it-IT" sz="3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it-IT" sz="2600" spc="-1" strike="noStrike">
                <a:solidFill>
                  <a:srgbClr val="20adb6"/>
                </a:solidFill>
                <a:latin typeface="Eurostile"/>
              </a:rPr>
              <a:t>Sperimentazione dal 4 novembre</a:t>
            </a:r>
            <a:endParaRPr b="0" lang="it-IT" sz="2600" spc="-1" strike="noStrike"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1248120" y="992880"/>
            <a:ext cx="30538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feb831"/>
                </a:solidFill>
                <a:latin typeface="Eurostile"/>
              </a:rPr>
              <a:t>LINEE DI PROGETTO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15" name="CustomShape 5"/>
          <p:cNvSpPr/>
          <p:nvPr/>
        </p:nvSpPr>
        <p:spPr>
          <a:xfrm rot="10800000">
            <a:off x="122400" y="98280"/>
            <a:ext cx="9781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6"/>
          <p:cNvSpPr/>
          <p:nvPr/>
        </p:nvSpPr>
        <p:spPr>
          <a:xfrm rot="5400000">
            <a:off x="-342000" y="6251040"/>
            <a:ext cx="978120" cy="48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1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7"/>
          <p:cNvSpPr/>
          <p:nvPr/>
        </p:nvSpPr>
        <p:spPr>
          <a:xfrm>
            <a:off x="11091600" y="6716520"/>
            <a:ext cx="978120" cy="59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ed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magine 3" descr=""/>
          <p:cNvPicPr/>
          <p:nvPr/>
        </p:nvPicPr>
        <p:blipFill>
          <a:blip r:embed="rId1"/>
          <a:stretch/>
        </p:blipFill>
        <p:spPr>
          <a:xfrm>
            <a:off x="1957320" y="11880"/>
            <a:ext cx="5319360" cy="6362280"/>
          </a:xfrm>
          <a:prstGeom prst="rect">
            <a:avLst/>
          </a:prstGeom>
          <a:ln>
            <a:noFill/>
          </a:ln>
        </p:spPr>
      </p:pic>
      <p:pic>
        <p:nvPicPr>
          <p:cNvPr id="219" name="Immagine 4" descr=""/>
          <p:cNvPicPr/>
          <p:nvPr/>
        </p:nvPicPr>
        <p:blipFill>
          <a:blip r:embed="rId2"/>
          <a:stretch/>
        </p:blipFill>
        <p:spPr>
          <a:xfrm>
            <a:off x="6874920" y="7920"/>
            <a:ext cx="5295600" cy="6857640"/>
          </a:xfrm>
          <a:prstGeom prst="rect">
            <a:avLst/>
          </a:prstGeom>
          <a:ln>
            <a:noFill/>
          </a:ln>
        </p:spPr>
      </p:pic>
      <p:sp>
        <p:nvSpPr>
          <p:cNvPr id="220" name="CustomShape 1"/>
          <p:cNvSpPr/>
          <p:nvPr/>
        </p:nvSpPr>
        <p:spPr>
          <a:xfrm>
            <a:off x="0" y="0"/>
            <a:ext cx="2261880" cy="6857640"/>
          </a:xfrm>
          <a:prstGeom prst="rect">
            <a:avLst/>
          </a:prstGeom>
          <a:solidFill>
            <a:srgbClr val="005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2"/>
          <p:cNvSpPr/>
          <p:nvPr/>
        </p:nvSpPr>
        <p:spPr>
          <a:xfrm>
            <a:off x="29160" y="2028960"/>
            <a:ext cx="2193480" cy="249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db731"/>
                </a:solidFill>
                <a:latin typeface="Eurostile"/>
              </a:rPr>
              <a:t>PPS</a:t>
            </a: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PROVE DI POSIZIONAMENTO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c000"/>
                </a:solidFill>
                <a:latin typeface="Eurostile"/>
              </a:rPr>
              <a:t>IL DOCUMENTO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c000"/>
                </a:solidFill>
                <a:latin typeface="Eurostile"/>
              </a:rPr>
              <a:t>PER GLI STUDENTI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222" name="Immagine 7" descr=""/>
          <p:cNvPicPr/>
          <p:nvPr/>
        </p:nvPicPr>
        <p:blipFill>
          <a:blip r:embed="rId3"/>
          <a:srcRect l="40393" t="30223" r="40938" b="43363"/>
          <a:stretch/>
        </p:blipFill>
        <p:spPr>
          <a:xfrm>
            <a:off x="544680" y="743040"/>
            <a:ext cx="1161360" cy="116136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magine 3" descr=""/>
          <p:cNvPicPr/>
          <p:nvPr/>
        </p:nvPicPr>
        <p:blipFill>
          <a:blip r:embed="rId1"/>
          <a:stretch/>
        </p:blipFill>
        <p:spPr>
          <a:xfrm>
            <a:off x="2094480" y="141480"/>
            <a:ext cx="10065960" cy="6574680"/>
          </a:xfrm>
          <a:prstGeom prst="rect">
            <a:avLst/>
          </a:prstGeom>
          <a:ln>
            <a:noFill/>
          </a:ln>
        </p:spPr>
      </p:pic>
      <p:sp>
        <p:nvSpPr>
          <p:cNvPr id="224" name="CustomShape 1"/>
          <p:cNvSpPr/>
          <p:nvPr/>
        </p:nvSpPr>
        <p:spPr>
          <a:xfrm>
            <a:off x="0" y="0"/>
            <a:ext cx="2261880" cy="6857640"/>
          </a:xfrm>
          <a:prstGeom prst="rect">
            <a:avLst/>
          </a:prstGeom>
          <a:solidFill>
            <a:srgbClr val="005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CustomShape 2"/>
          <p:cNvSpPr/>
          <p:nvPr/>
        </p:nvSpPr>
        <p:spPr>
          <a:xfrm>
            <a:off x="29160" y="2028960"/>
            <a:ext cx="2193480" cy="249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db731"/>
                </a:solidFill>
                <a:latin typeface="Eurostile"/>
              </a:rPr>
              <a:t>PPS</a:t>
            </a: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PROVE DI POSIZIONAMENTO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c000"/>
                </a:solidFill>
                <a:latin typeface="Eurostile"/>
              </a:rPr>
              <a:t>IL DOCUMENTO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c000"/>
                </a:solidFill>
                <a:latin typeface="Eurostile"/>
              </a:rPr>
              <a:t>PER GLI STUDENTI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226" name="Immagine 9" descr=""/>
          <p:cNvPicPr/>
          <p:nvPr/>
        </p:nvPicPr>
        <p:blipFill>
          <a:blip r:embed="rId2"/>
          <a:srcRect l="40393" t="30223" r="40938" b="43363"/>
          <a:stretch/>
        </p:blipFill>
        <p:spPr>
          <a:xfrm>
            <a:off x="544680" y="743040"/>
            <a:ext cx="1161360" cy="116136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magine 3" descr=""/>
          <p:cNvPicPr/>
          <p:nvPr/>
        </p:nvPicPr>
        <p:blipFill>
          <a:blip r:embed="rId1"/>
          <a:stretch/>
        </p:blipFill>
        <p:spPr>
          <a:xfrm>
            <a:off x="3563280" y="0"/>
            <a:ext cx="7060320" cy="6870960"/>
          </a:xfrm>
          <a:prstGeom prst="rect">
            <a:avLst/>
          </a:prstGeom>
          <a:ln>
            <a:noFill/>
          </a:ln>
        </p:spPr>
      </p:pic>
      <p:sp>
        <p:nvSpPr>
          <p:cNvPr id="228" name="CustomShape 1"/>
          <p:cNvSpPr/>
          <p:nvPr/>
        </p:nvSpPr>
        <p:spPr>
          <a:xfrm>
            <a:off x="0" y="0"/>
            <a:ext cx="2261880" cy="6857640"/>
          </a:xfrm>
          <a:prstGeom prst="rect">
            <a:avLst/>
          </a:prstGeom>
          <a:solidFill>
            <a:srgbClr val="005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2"/>
          <p:cNvSpPr/>
          <p:nvPr/>
        </p:nvSpPr>
        <p:spPr>
          <a:xfrm>
            <a:off x="29160" y="2028960"/>
            <a:ext cx="2193480" cy="249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db731"/>
                </a:solidFill>
                <a:latin typeface="Eurostile"/>
              </a:rPr>
              <a:t>PPS</a:t>
            </a: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PROVE DI POSIZIONAMENTO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c000"/>
                </a:solidFill>
                <a:latin typeface="Eurostile"/>
              </a:rPr>
              <a:t>IL DOCUMENTO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c000"/>
                </a:solidFill>
                <a:latin typeface="Eurostile"/>
              </a:rPr>
              <a:t>PER GLI STUDENTI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230" name="Immagine 9" descr=""/>
          <p:cNvPicPr/>
          <p:nvPr/>
        </p:nvPicPr>
        <p:blipFill>
          <a:blip r:embed="rId2"/>
          <a:srcRect l="40393" t="30223" r="40938" b="43363"/>
          <a:stretch/>
        </p:blipFill>
        <p:spPr>
          <a:xfrm>
            <a:off x="544680" y="743040"/>
            <a:ext cx="1161360" cy="116136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magine 6" descr=""/>
          <p:cNvPicPr/>
          <p:nvPr/>
        </p:nvPicPr>
        <p:blipFill>
          <a:blip r:embed="rId1"/>
          <a:stretch/>
        </p:blipFill>
        <p:spPr>
          <a:xfrm>
            <a:off x="2108880" y="102600"/>
            <a:ext cx="6300720" cy="6241320"/>
          </a:xfrm>
          <a:prstGeom prst="rect">
            <a:avLst/>
          </a:prstGeom>
          <a:ln>
            <a:noFill/>
          </a:ln>
        </p:spPr>
      </p:pic>
      <p:sp>
        <p:nvSpPr>
          <p:cNvPr id="232" name="CustomShape 1"/>
          <p:cNvSpPr/>
          <p:nvPr/>
        </p:nvSpPr>
        <p:spPr>
          <a:xfrm>
            <a:off x="0" y="0"/>
            <a:ext cx="2261880" cy="6857640"/>
          </a:xfrm>
          <a:prstGeom prst="rect">
            <a:avLst/>
          </a:prstGeom>
          <a:solidFill>
            <a:srgbClr val="005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3" name="Immagine 7" descr=""/>
          <p:cNvPicPr/>
          <p:nvPr/>
        </p:nvPicPr>
        <p:blipFill>
          <a:blip r:embed="rId2"/>
          <a:stretch/>
        </p:blipFill>
        <p:spPr>
          <a:xfrm>
            <a:off x="6607440" y="102600"/>
            <a:ext cx="5712120" cy="6241320"/>
          </a:xfrm>
          <a:prstGeom prst="rect">
            <a:avLst/>
          </a:prstGeom>
          <a:ln>
            <a:noFill/>
          </a:ln>
        </p:spPr>
      </p:pic>
      <p:sp>
        <p:nvSpPr>
          <p:cNvPr id="234" name="CustomShape 2"/>
          <p:cNvSpPr/>
          <p:nvPr/>
        </p:nvSpPr>
        <p:spPr>
          <a:xfrm>
            <a:off x="29160" y="2028960"/>
            <a:ext cx="2193480" cy="249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db731"/>
                </a:solidFill>
                <a:latin typeface="Eurostile"/>
              </a:rPr>
              <a:t>PPS</a:t>
            </a: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PROVE DI POSIZIONAMENTO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c000"/>
                </a:solidFill>
                <a:latin typeface="Eurostile"/>
              </a:rPr>
              <a:t>IL DOCUMENTO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c000"/>
                </a:solidFill>
                <a:latin typeface="Eurostile"/>
              </a:rPr>
              <a:t>PER GLI STUDENTI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235" name="Immagine 9" descr=""/>
          <p:cNvPicPr/>
          <p:nvPr/>
        </p:nvPicPr>
        <p:blipFill>
          <a:blip r:embed="rId3"/>
          <a:srcRect l="40393" t="30223" r="40938" b="43363"/>
          <a:stretch/>
        </p:blipFill>
        <p:spPr>
          <a:xfrm>
            <a:off x="544680" y="743040"/>
            <a:ext cx="1161360" cy="116136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2246760" y="3192840"/>
            <a:ext cx="7697880" cy="164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000000"/>
                </a:solidFill>
                <a:latin typeface="Eurostile"/>
              </a:rPr>
              <a:t>PROVE DI POSIZIONAMENTO - PPS</a:t>
            </a:r>
            <a:endParaRPr b="0" lang="it-IT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2400" spc="-1" strike="noStrike">
                <a:solidFill>
                  <a:srgbClr val="000000"/>
                </a:solidFill>
                <a:latin typeface="Eurostile"/>
              </a:rPr>
              <a:t>ISCRIZIONE E UTILIZZO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600" spc="-1" strike="noStrike" u="sng">
                <a:solidFill>
                  <a:srgbClr val="0563c1"/>
                </a:solidFill>
                <a:uFillTx/>
                <a:latin typeface="Eurostile"/>
                <a:hlinkClick r:id="rId1"/>
              </a:rPr>
              <a:t>WWW.CISIAONLINE.IT</a:t>
            </a:r>
            <a:r>
              <a:rPr b="0" lang="it-IT" sz="2400" spc="-1" strike="noStrike">
                <a:solidFill>
                  <a:srgbClr val="000000"/>
                </a:solidFill>
                <a:latin typeface="Eurostile"/>
              </a:rPr>
              <a:t> 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237" name="Immagine 2" descr=""/>
          <p:cNvPicPr/>
          <p:nvPr/>
        </p:nvPicPr>
        <p:blipFill>
          <a:blip r:embed="rId2"/>
          <a:stretch/>
        </p:blipFill>
        <p:spPr>
          <a:xfrm>
            <a:off x="3955320" y="509400"/>
            <a:ext cx="4305600" cy="2356200"/>
          </a:xfrm>
          <a:prstGeom prst="rect">
            <a:avLst/>
          </a:prstGeom>
          <a:ln>
            <a:noFill/>
          </a:ln>
        </p:spPr>
      </p:pic>
      <p:sp>
        <p:nvSpPr>
          <p:cNvPr id="238" name="CustomShape 2"/>
          <p:cNvSpPr/>
          <p:nvPr/>
        </p:nvSpPr>
        <p:spPr>
          <a:xfrm>
            <a:off x="2246760" y="5573880"/>
            <a:ext cx="769788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ffc000"/>
                </a:solidFill>
                <a:latin typeface="Eurostile"/>
              </a:rPr>
              <a:t>APPENDICE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 rot="16200000">
            <a:off x="11557440" y="564480"/>
            <a:ext cx="9781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4"/>
          <p:cNvSpPr/>
          <p:nvPr/>
        </p:nvSpPr>
        <p:spPr>
          <a:xfrm rot="10800000">
            <a:off x="122400" y="98280"/>
            <a:ext cx="9781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5"/>
          <p:cNvSpPr/>
          <p:nvPr/>
        </p:nvSpPr>
        <p:spPr>
          <a:xfrm rot="5400000">
            <a:off x="-342000" y="6251040"/>
            <a:ext cx="978120" cy="48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1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6"/>
          <p:cNvSpPr/>
          <p:nvPr/>
        </p:nvSpPr>
        <p:spPr>
          <a:xfrm>
            <a:off x="11091600" y="6716520"/>
            <a:ext cx="978120" cy="59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ed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magine 1" descr=""/>
          <p:cNvPicPr/>
          <p:nvPr/>
        </p:nvPicPr>
        <p:blipFill>
          <a:blip r:embed="rId1"/>
          <a:stretch/>
        </p:blipFill>
        <p:spPr>
          <a:xfrm>
            <a:off x="5127120" y="230760"/>
            <a:ext cx="6551280" cy="6248520"/>
          </a:xfrm>
          <a:prstGeom prst="rect">
            <a:avLst/>
          </a:prstGeom>
          <a:ln>
            <a:noFill/>
          </a:ln>
        </p:spPr>
      </p:pic>
      <p:sp>
        <p:nvSpPr>
          <p:cNvPr id="244" name="CustomShape 1"/>
          <p:cNvSpPr/>
          <p:nvPr/>
        </p:nvSpPr>
        <p:spPr>
          <a:xfrm>
            <a:off x="0" y="0"/>
            <a:ext cx="2656440" cy="6857640"/>
          </a:xfrm>
          <a:prstGeom prst="rect">
            <a:avLst/>
          </a:prstGeom>
          <a:solidFill>
            <a:srgbClr val="005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2"/>
          <p:cNvSpPr/>
          <p:nvPr/>
        </p:nvSpPr>
        <p:spPr>
          <a:xfrm>
            <a:off x="231480" y="2028960"/>
            <a:ext cx="2193480" cy="273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db731"/>
                </a:solidFill>
                <a:latin typeface="Eurostile"/>
              </a:rPr>
              <a:t>PPS</a:t>
            </a: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PROVE DI POSIZIONAMENTO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latin typeface="Eurostile"/>
              </a:rPr>
              <a:t>ISCRIZIONE E UTILIZZO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latin typeface="Eurostile"/>
              </a:rPr>
              <a:t>SPERIMENTAZIONE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246" name="Immagine 11" descr=""/>
          <p:cNvPicPr/>
          <p:nvPr/>
        </p:nvPicPr>
        <p:blipFill>
          <a:blip r:embed="rId2"/>
          <a:srcRect l="40393" t="30223" r="40938" b="43363"/>
          <a:stretch/>
        </p:blipFill>
        <p:spPr>
          <a:xfrm>
            <a:off x="720720" y="743040"/>
            <a:ext cx="1161360" cy="1161360"/>
          </a:xfrm>
          <a:prstGeom prst="rect">
            <a:avLst/>
          </a:prstGeom>
          <a:ln>
            <a:noFill/>
          </a:ln>
        </p:spPr>
      </p:pic>
      <p:pic>
        <p:nvPicPr>
          <p:cNvPr id="247" name="" descr=""/>
          <p:cNvPicPr/>
          <p:nvPr/>
        </p:nvPicPr>
        <p:blipFill>
          <a:blip r:embed="rId3"/>
          <a:stretch/>
        </p:blipFill>
        <p:spPr>
          <a:xfrm>
            <a:off x="3009960" y="507960"/>
            <a:ext cx="6248520" cy="3022560"/>
          </a:xfrm>
          <a:prstGeom prst="rect">
            <a:avLst/>
          </a:prstGeom>
          <a:ln>
            <a:noFill/>
          </a:ln>
        </p:spPr>
      </p:pic>
      <p:pic>
        <p:nvPicPr>
          <p:cNvPr id="248" name="" descr=""/>
          <p:cNvPicPr/>
          <p:nvPr/>
        </p:nvPicPr>
        <p:blipFill>
          <a:blip r:embed="rId4"/>
          <a:stretch/>
        </p:blipFill>
        <p:spPr>
          <a:xfrm>
            <a:off x="3009960" y="3556080"/>
            <a:ext cx="3187800" cy="2895480"/>
          </a:xfrm>
          <a:prstGeom prst="rect">
            <a:avLst/>
          </a:prstGeom>
          <a:ln>
            <a:noFill/>
          </a:ln>
        </p:spPr>
      </p:pic>
      <p:pic>
        <p:nvPicPr>
          <p:cNvPr id="249" name="" descr=""/>
          <p:cNvPicPr/>
          <p:nvPr/>
        </p:nvPicPr>
        <p:blipFill>
          <a:blip r:embed="rId5"/>
          <a:stretch/>
        </p:blipFill>
        <p:spPr>
          <a:xfrm>
            <a:off x="5969160" y="3429000"/>
            <a:ext cx="4673520" cy="1155600"/>
          </a:xfrm>
          <a:prstGeom prst="rect">
            <a:avLst/>
          </a:prstGeom>
          <a:ln>
            <a:noFill/>
          </a:ln>
        </p:spPr>
      </p:pic>
      <p:pic>
        <p:nvPicPr>
          <p:cNvPr id="250" name="" descr=""/>
          <p:cNvPicPr/>
          <p:nvPr/>
        </p:nvPicPr>
        <p:blipFill>
          <a:blip r:embed="rId6"/>
          <a:stretch/>
        </p:blipFill>
        <p:spPr>
          <a:xfrm>
            <a:off x="2857680" y="88920"/>
            <a:ext cx="8966160" cy="665496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magine 1" descr=""/>
          <p:cNvPicPr/>
          <p:nvPr/>
        </p:nvPicPr>
        <p:blipFill>
          <a:blip r:embed="rId1"/>
          <a:stretch/>
        </p:blipFill>
        <p:spPr>
          <a:xfrm>
            <a:off x="5240160" y="381960"/>
            <a:ext cx="6482520" cy="5952600"/>
          </a:xfrm>
          <a:prstGeom prst="rect">
            <a:avLst/>
          </a:prstGeom>
          <a:ln>
            <a:noFill/>
          </a:ln>
        </p:spPr>
      </p:pic>
      <p:sp>
        <p:nvSpPr>
          <p:cNvPr id="252" name="CustomShape 1"/>
          <p:cNvSpPr/>
          <p:nvPr/>
        </p:nvSpPr>
        <p:spPr>
          <a:xfrm>
            <a:off x="0" y="0"/>
            <a:ext cx="2656440" cy="6857640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2"/>
          <p:cNvSpPr/>
          <p:nvPr/>
        </p:nvSpPr>
        <p:spPr>
          <a:xfrm>
            <a:off x="231480" y="2028960"/>
            <a:ext cx="2193480" cy="273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db731"/>
                </a:solidFill>
                <a:latin typeface="Eurostile"/>
              </a:rPr>
              <a:t>PPS</a:t>
            </a: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PROVE DI POSIZIONAMENTO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latin typeface="Eurostile"/>
              </a:rPr>
              <a:t>ISCRIZIONE E UTILIZZO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latin typeface="Eurostile"/>
              </a:rPr>
              <a:t>SPERIMENTAZIONE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254" name="Immagine 8" descr=""/>
          <p:cNvPicPr/>
          <p:nvPr/>
        </p:nvPicPr>
        <p:blipFill>
          <a:blip r:embed="rId2"/>
          <a:srcRect l="40393" t="30223" r="40938" b="43363"/>
          <a:stretch/>
        </p:blipFill>
        <p:spPr>
          <a:xfrm>
            <a:off x="720720" y="743040"/>
            <a:ext cx="1161360" cy="1161360"/>
          </a:xfrm>
          <a:prstGeom prst="rect">
            <a:avLst/>
          </a:prstGeom>
          <a:ln>
            <a:noFill/>
          </a:ln>
        </p:spPr>
      </p:pic>
      <p:pic>
        <p:nvPicPr>
          <p:cNvPr id="255" name="" descr=""/>
          <p:cNvPicPr/>
          <p:nvPr/>
        </p:nvPicPr>
        <p:blipFill>
          <a:blip r:embed="rId3"/>
          <a:stretch/>
        </p:blipFill>
        <p:spPr>
          <a:xfrm>
            <a:off x="3009960" y="3289320"/>
            <a:ext cx="8699400" cy="1714680"/>
          </a:xfrm>
          <a:prstGeom prst="rect">
            <a:avLst/>
          </a:prstGeom>
          <a:ln>
            <a:noFill/>
          </a:ln>
        </p:spPr>
      </p:pic>
      <p:pic>
        <p:nvPicPr>
          <p:cNvPr id="256" name="" descr=""/>
          <p:cNvPicPr/>
          <p:nvPr/>
        </p:nvPicPr>
        <p:blipFill>
          <a:blip r:embed="rId4"/>
          <a:stretch/>
        </p:blipFill>
        <p:spPr>
          <a:xfrm>
            <a:off x="2870280" y="88920"/>
            <a:ext cx="8966160" cy="665496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magine 1" descr=""/>
          <p:cNvPicPr/>
          <p:nvPr/>
        </p:nvPicPr>
        <p:blipFill>
          <a:blip r:embed="rId1"/>
          <a:srcRect l="0" t="0" r="0" b="31688"/>
          <a:stretch/>
        </p:blipFill>
        <p:spPr>
          <a:xfrm>
            <a:off x="5499720" y="378000"/>
            <a:ext cx="6417720" cy="6122160"/>
          </a:xfrm>
          <a:prstGeom prst="rect">
            <a:avLst/>
          </a:prstGeom>
          <a:ln>
            <a:noFill/>
          </a:ln>
        </p:spPr>
      </p:pic>
      <p:sp>
        <p:nvSpPr>
          <p:cNvPr id="258" name="CustomShape 1"/>
          <p:cNvSpPr/>
          <p:nvPr/>
        </p:nvSpPr>
        <p:spPr>
          <a:xfrm>
            <a:off x="0" y="0"/>
            <a:ext cx="2656440" cy="6857640"/>
          </a:xfrm>
          <a:prstGeom prst="rect">
            <a:avLst/>
          </a:prstGeom>
          <a:solidFill>
            <a:srgbClr val="20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2"/>
          <p:cNvSpPr/>
          <p:nvPr/>
        </p:nvSpPr>
        <p:spPr>
          <a:xfrm>
            <a:off x="231480" y="2028960"/>
            <a:ext cx="2193480" cy="273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db731"/>
                </a:solidFill>
                <a:latin typeface="Eurostile"/>
              </a:rPr>
              <a:t>PPS</a:t>
            </a: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PROVE DI POSIZIONAMENTO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latin typeface="Eurostile"/>
              </a:rPr>
              <a:t>ISCRIZIONE E UTILIZZO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latin typeface="Eurostile"/>
              </a:rPr>
              <a:t>SPERIMENTAZIONE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260" name="Immagine 9" descr=""/>
          <p:cNvPicPr/>
          <p:nvPr/>
        </p:nvPicPr>
        <p:blipFill>
          <a:blip r:embed="rId2"/>
          <a:srcRect l="40393" t="30223" r="40938" b="43363"/>
          <a:stretch/>
        </p:blipFill>
        <p:spPr>
          <a:xfrm>
            <a:off x="720720" y="743040"/>
            <a:ext cx="1161360" cy="1161360"/>
          </a:xfrm>
          <a:prstGeom prst="rect">
            <a:avLst/>
          </a:prstGeom>
          <a:ln>
            <a:noFill/>
          </a:ln>
        </p:spPr>
      </p:pic>
      <p:sp>
        <p:nvSpPr>
          <p:cNvPr id="261" name="Line 3"/>
          <p:cNvSpPr/>
          <p:nvPr/>
        </p:nvSpPr>
        <p:spPr>
          <a:xfrm>
            <a:off x="3280320" y="5341680"/>
            <a:ext cx="2077560" cy="36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Line 4"/>
          <p:cNvSpPr/>
          <p:nvPr/>
        </p:nvSpPr>
        <p:spPr>
          <a:xfrm>
            <a:off x="3296520" y="5357880"/>
            <a:ext cx="2077560" cy="360"/>
          </a:xfrm>
          <a:prstGeom prst="line">
            <a:avLst/>
          </a:prstGeom>
          <a:ln w="2844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Line 5"/>
          <p:cNvSpPr/>
          <p:nvPr/>
        </p:nvSpPr>
        <p:spPr>
          <a:xfrm>
            <a:off x="3272400" y="5606640"/>
            <a:ext cx="1620360" cy="360"/>
          </a:xfrm>
          <a:prstGeom prst="line">
            <a:avLst/>
          </a:prstGeom>
          <a:ln w="2844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Line 6"/>
          <p:cNvSpPr/>
          <p:nvPr/>
        </p:nvSpPr>
        <p:spPr>
          <a:xfrm>
            <a:off x="3277800" y="5823000"/>
            <a:ext cx="2304720" cy="360"/>
          </a:xfrm>
          <a:prstGeom prst="line">
            <a:avLst/>
          </a:prstGeom>
          <a:ln w="2844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Line 7"/>
          <p:cNvSpPr/>
          <p:nvPr/>
        </p:nvSpPr>
        <p:spPr>
          <a:xfrm>
            <a:off x="3296520" y="6079680"/>
            <a:ext cx="2462400" cy="360"/>
          </a:xfrm>
          <a:prstGeom prst="line">
            <a:avLst/>
          </a:prstGeom>
          <a:ln w="2844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Line 8"/>
          <p:cNvSpPr/>
          <p:nvPr/>
        </p:nvSpPr>
        <p:spPr>
          <a:xfrm>
            <a:off x="3296520" y="6320520"/>
            <a:ext cx="521280" cy="360"/>
          </a:xfrm>
          <a:prstGeom prst="line">
            <a:avLst/>
          </a:prstGeom>
          <a:ln w="28440">
            <a:solidFill>
              <a:srgbClr val="ec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7" name="" descr=""/>
          <p:cNvPicPr/>
          <p:nvPr/>
        </p:nvPicPr>
        <p:blipFill>
          <a:blip r:embed="rId3"/>
          <a:stretch/>
        </p:blipFill>
        <p:spPr>
          <a:xfrm>
            <a:off x="3289320" y="3645000"/>
            <a:ext cx="3720960" cy="2705040"/>
          </a:xfrm>
          <a:prstGeom prst="rect">
            <a:avLst/>
          </a:prstGeom>
          <a:ln>
            <a:noFill/>
          </a:ln>
        </p:spPr>
      </p:pic>
      <p:pic>
        <p:nvPicPr>
          <p:cNvPr id="268" name="" descr=""/>
          <p:cNvPicPr/>
          <p:nvPr/>
        </p:nvPicPr>
        <p:blipFill>
          <a:blip r:embed="rId4"/>
          <a:stretch/>
        </p:blipFill>
        <p:spPr>
          <a:xfrm>
            <a:off x="7010280" y="1473120"/>
            <a:ext cx="4889520" cy="4013280"/>
          </a:xfrm>
          <a:prstGeom prst="rect">
            <a:avLst/>
          </a:prstGeom>
          <a:ln>
            <a:noFill/>
          </a:ln>
        </p:spPr>
      </p:pic>
      <p:pic>
        <p:nvPicPr>
          <p:cNvPr id="269" name="" descr=""/>
          <p:cNvPicPr/>
          <p:nvPr/>
        </p:nvPicPr>
        <p:blipFill>
          <a:blip r:embed="rId5"/>
          <a:stretch/>
        </p:blipFill>
        <p:spPr>
          <a:xfrm>
            <a:off x="3111480" y="88920"/>
            <a:ext cx="8966160" cy="66549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0" y="0"/>
            <a:ext cx="2164680" cy="6857640"/>
          </a:xfrm>
          <a:prstGeom prst="rect">
            <a:avLst/>
          </a:prstGeom>
          <a:solidFill>
            <a:srgbClr val="005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2"/>
          <p:cNvSpPr/>
          <p:nvPr/>
        </p:nvSpPr>
        <p:spPr>
          <a:xfrm>
            <a:off x="221400" y="2117160"/>
            <a:ext cx="17600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fdb731"/>
                </a:solidFill>
                <a:latin typeface="Calibri"/>
              </a:rPr>
              <a:t>ATENEI</a:t>
            </a:r>
            <a:endParaRPr b="0" lang="it-IT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fdb731"/>
                </a:solidFill>
                <a:latin typeface="Calibri"/>
              </a:rPr>
              <a:t>DI PROGETTO</a:t>
            </a:r>
            <a:endParaRPr b="0" lang="it-IT" sz="2200" spc="-1" strike="noStrike">
              <a:latin typeface="Arial"/>
            </a:endParaRPr>
          </a:p>
        </p:txBody>
      </p:sp>
      <p:pic>
        <p:nvPicPr>
          <p:cNvPr id="136" name="Immagine" descr=""/>
          <p:cNvPicPr/>
          <p:nvPr/>
        </p:nvPicPr>
        <p:blipFill>
          <a:blip r:embed="rId1"/>
          <a:srcRect l="23299" t="16889" r="24822" b="0"/>
          <a:stretch/>
        </p:blipFill>
        <p:spPr>
          <a:xfrm>
            <a:off x="2318400" y="3351240"/>
            <a:ext cx="2821320" cy="3115080"/>
          </a:xfrm>
          <a:prstGeom prst="rect">
            <a:avLst/>
          </a:prstGeom>
          <a:ln>
            <a:noFill/>
          </a:ln>
        </p:spPr>
      </p:pic>
      <p:pic>
        <p:nvPicPr>
          <p:cNvPr id="137" name="Immagine 8" descr=""/>
          <p:cNvPicPr/>
          <p:nvPr/>
        </p:nvPicPr>
        <p:blipFill>
          <a:blip r:embed="rId2"/>
          <a:stretch/>
        </p:blipFill>
        <p:spPr>
          <a:xfrm>
            <a:off x="2318400" y="512640"/>
            <a:ext cx="9604800" cy="2709360"/>
          </a:xfrm>
          <a:prstGeom prst="rect">
            <a:avLst/>
          </a:prstGeom>
          <a:ln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5063040" y="3388320"/>
            <a:ext cx="7035480" cy="3130560"/>
          </a:xfrm>
          <a:prstGeom prst="rect">
            <a:avLst/>
          </a:prstGeom>
          <a:solidFill>
            <a:srgbClr val="ffffff"/>
          </a:solidFill>
          <a:ln w="3168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/>
          <a:p>
            <a:pPr algn="ctr">
              <a:lnSpc>
                <a:spcPct val="90000"/>
              </a:lnSpc>
            </a:pPr>
            <a:r>
              <a:rPr b="1" lang="it-IT" sz="2500" spc="199" strike="noStrike" cap="all">
                <a:solidFill>
                  <a:srgbClr val="0e476a"/>
                </a:solidFill>
                <a:latin typeface="Eurostile"/>
              </a:rPr>
              <a:t>62 ATENEI COINVOLTI</a:t>
            </a:r>
            <a:br/>
            <a:r>
              <a:rPr b="1" lang="it-IT" sz="2500" spc="199" strike="noStrike" cap="all">
                <a:solidFill>
                  <a:srgbClr val="0e476a"/>
                </a:solidFill>
                <a:latin typeface="Eurostile"/>
              </a:rPr>
              <a:t>di cui tutti i 50 consorziati cisia</a:t>
            </a:r>
            <a:br/>
            <a:r>
              <a:rPr b="1" lang="it-IT" sz="2500" spc="199" strike="noStrike" cap="all">
                <a:solidFill>
                  <a:srgbClr val="0e476a"/>
                </a:solidFill>
                <a:latin typeface="Eurostile"/>
              </a:rPr>
              <a:t>383 partecipanti totali</a:t>
            </a:r>
            <a:endParaRPr b="0" lang="it-IT" sz="25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it-IT" sz="2500" spc="199" strike="noStrike" cap="all">
                <a:solidFill>
                  <a:srgbClr val="0e476a"/>
                </a:solidFill>
                <a:latin typeface="Eurostile"/>
              </a:rPr>
              <a:t>3700 scuole coinvolte dai progetti</a:t>
            </a:r>
            <a:endParaRPr b="0" lang="it-IT" sz="25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it-IT" sz="2400" spc="199" strike="noStrike" cap="all">
                <a:solidFill>
                  <a:srgbClr val="c55a11"/>
                </a:solidFill>
                <a:latin typeface="Eurostile"/>
              </a:rPr>
              <a:t>13500 scuole superiori 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it-IT" sz="2200" spc="199" strike="noStrike" cap="all">
                <a:solidFill>
                  <a:srgbClr val="c55a11"/>
                </a:solidFill>
                <a:latin typeface="Eurostile"/>
              </a:rPr>
              <a:t>(statali e paritarie)</a:t>
            </a:r>
            <a:endParaRPr b="0" lang="it-IT" sz="22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it-IT" sz="22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it-IT" sz="2000" spc="199" strike="noStrike" cap="all">
                <a:solidFill>
                  <a:srgbClr val="ff0000"/>
                </a:solidFill>
                <a:latin typeface="Eurostile"/>
              </a:rPr>
              <a:t>Gli strumenti saranno liberi e gratuiti per tutti gli atenei di progetto a prescindere dall’adesione al consorzio o dall’uso dei test standard cisia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39" name="Immagine 7" descr=""/>
          <p:cNvPicPr/>
          <p:nvPr/>
        </p:nvPicPr>
        <p:blipFill>
          <a:blip r:embed="rId3"/>
          <a:srcRect l="40393" t="30223" r="40938" b="43363"/>
          <a:stretch/>
        </p:blipFill>
        <p:spPr>
          <a:xfrm>
            <a:off x="520560" y="857160"/>
            <a:ext cx="1161360" cy="1161360"/>
          </a:xfrm>
          <a:prstGeom prst="rect">
            <a:avLst/>
          </a:prstGeom>
          <a:ln>
            <a:noFill/>
          </a:ln>
        </p:spPr>
      </p:pic>
      <p:sp>
        <p:nvSpPr>
          <p:cNvPr id="140" name="CustomShape 4"/>
          <p:cNvSpPr/>
          <p:nvPr/>
        </p:nvSpPr>
        <p:spPr>
          <a:xfrm>
            <a:off x="1666800" y="42840"/>
            <a:ext cx="51264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005385"/>
                </a:solidFill>
                <a:latin typeface="Eurostile"/>
              </a:rPr>
              <a:t>Atenei e Scuole coinvolte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 rot="16200000">
            <a:off x="11557440" y="564480"/>
            <a:ext cx="9781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6"/>
          <p:cNvSpPr/>
          <p:nvPr/>
        </p:nvSpPr>
        <p:spPr>
          <a:xfrm>
            <a:off x="11091600" y="6716520"/>
            <a:ext cx="978120" cy="59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ed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" dur="5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magine 1" descr=""/>
          <p:cNvPicPr/>
          <p:nvPr/>
        </p:nvPicPr>
        <p:blipFill>
          <a:blip r:embed="rId1"/>
          <a:stretch/>
        </p:blipFill>
        <p:spPr>
          <a:xfrm>
            <a:off x="5556240" y="169920"/>
            <a:ext cx="6505200" cy="6650640"/>
          </a:xfrm>
          <a:prstGeom prst="rect">
            <a:avLst/>
          </a:prstGeom>
          <a:ln>
            <a:noFill/>
          </a:ln>
        </p:spPr>
      </p:pic>
      <p:sp>
        <p:nvSpPr>
          <p:cNvPr id="271" name="CustomShape 1"/>
          <p:cNvSpPr/>
          <p:nvPr/>
        </p:nvSpPr>
        <p:spPr>
          <a:xfrm>
            <a:off x="0" y="0"/>
            <a:ext cx="2656440" cy="6857640"/>
          </a:xfrm>
          <a:prstGeom prst="rect">
            <a:avLst/>
          </a:prstGeom>
          <a:solidFill>
            <a:srgbClr val="fdb7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2"/>
          <p:cNvSpPr/>
          <p:nvPr/>
        </p:nvSpPr>
        <p:spPr>
          <a:xfrm>
            <a:off x="231480" y="2028960"/>
            <a:ext cx="2193480" cy="273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fffff"/>
                </a:solidFill>
                <a:latin typeface="Eurostile"/>
              </a:rPr>
              <a:t>PPS</a:t>
            </a: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PROVE DI POSIZIONAMENTO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latin typeface="Eurostile"/>
              </a:rPr>
              <a:t>ISCRIZIONE E UTILIZZO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latin typeface="Eurostile"/>
              </a:rPr>
              <a:t>SPERIMENTAZIONE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273" name="Immagine 9" descr=""/>
          <p:cNvPicPr/>
          <p:nvPr/>
        </p:nvPicPr>
        <p:blipFill>
          <a:blip r:embed="rId2"/>
          <a:srcRect l="40393" t="30223" r="40938" b="43363"/>
          <a:stretch/>
        </p:blipFill>
        <p:spPr>
          <a:xfrm>
            <a:off x="720720" y="743040"/>
            <a:ext cx="1161360" cy="1161360"/>
          </a:xfrm>
          <a:prstGeom prst="rect">
            <a:avLst/>
          </a:prstGeom>
          <a:ln>
            <a:noFill/>
          </a:ln>
        </p:spPr>
      </p:pic>
      <p:pic>
        <p:nvPicPr>
          <p:cNvPr id="274" name="" descr=""/>
          <p:cNvPicPr/>
          <p:nvPr/>
        </p:nvPicPr>
        <p:blipFill>
          <a:blip r:embed="rId3"/>
          <a:stretch/>
        </p:blipFill>
        <p:spPr>
          <a:xfrm>
            <a:off x="3352680" y="1409760"/>
            <a:ext cx="3403440" cy="4533840"/>
          </a:xfrm>
          <a:prstGeom prst="rect">
            <a:avLst/>
          </a:prstGeom>
          <a:ln>
            <a:noFill/>
          </a:ln>
        </p:spPr>
      </p:pic>
      <p:pic>
        <p:nvPicPr>
          <p:cNvPr id="275" name="" descr=""/>
          <p:cNvPicPr/>
          <p:nvPr/>
        </p:nvPicPr>
        <p:blipFill>
          <a:blip r:embed="rId4"/>
          <a:stretch/>
        </p:blipFill>
        <p:spPr>
          <a:xfrm>
            <a:off x="6756480" y="4889520"/>
            <a:ext cx="2158920" cy="1803240"/>
          </a:xfrm>
          <a:prstGeom prst="rect">
            <a:avLst/>
          </a:prstGeom>
          <a:ln>
            <a:noFill/>
          </a:ln>
        </p:spPr>
      </p:pic>
      <p:pic>
        <p:nvPicPr>
          <p:cNvPr id="276" name="" descr=""/>
          <p:cNvPicPr/>
          <p:nvPr/>
        </p:nvPicPr>
        <p:blipFill>
          <a:blip r:embed="rId5"/>
          <a:stretch/>
        </p:blipFill>
        <p:spPr>
          <a:xfrm>
            <a:off x="3213000" y="63360"/>
            <a:ext cx="8966160" cy="665496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magine 3" descr=""/>
          <p:cNvPicPr/>
          <p:nvPr/>
        </p:nvPicPr>
        <p:blipFill>
          <a:blip r:embed="rId1"/>
          <a:srcRect l="0" t="0" r="0" b="11529"/>
          <a:stretch/>
        </p:blipFill>
        <p:spPr>
          <a:xfrm>
            <a:off x="5594400" y="372240"/>
            <a:ext cx="6312240" cy="5767560"/>
          </a:xfrm>
          <a:prstGeom prst="rect">
            <a:avLst/>
          </a:prstGeom>
          <a:ln>
            <a:noFill/>
          </a:ln>
        </p:spPr>
      </p:pic>
      <p:sp>
        <p:nvSpPr>
          <p:cNvPr id="278" name="CustomShape 1"/>
          <p:cNvSpPr/>
          <p:nvPr/>
        </p:nvSpPr>
        <p:spPr>
          <a:xfrm>
            <a:off x="0" y="0"/>
            <a:ext cx="2656440" cy="6857640"/>
          </a:xfrm>
          <a:prstGeom prst="rect">
            <a:avLst/>
          </a:prstGeom>
          <a:solidFill>
            <a:srgbClr val="005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2"/>
          <p:cNvSpPr/>
          <p:nvPr/>
        </p:nvSpPr>
        <p:spPr>
          <a:xfrm>
            <a:off x="231480" y="2028960"/>
            <a:ext cx="2193480" cy="273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db731"/>
                </a:solidFill>
                <a:latin typeface="Eurostile"/>
              </a:rPr>
              <a:t>PPS</a:t>
            </a: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PROVE DI POSIZIONAMENTO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latin typeface="Eurostile"/>
              </a:rPr>
              <a:t>ISCRIZIONE E UTILIZZO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latin typeface="Eurostile"/>
              </a:rPr>
              <a:t>SPERIMENTAZIONE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280" name="Immagine 12" descr=""/>
          <p:cNvPicPr/>
          <p:nvPr/>
        </p:nvPicPr>
        <p:blipFill>
          <a:blip r:embed="rId2"/>
          <a:srcRect l="40393" t="30223" r="40938" b="43363"/>
          <a:stretch/>
        </p:blipFill>
        <p:spPr>
          <a:xfrm>
            <a:off x="720720" y="743040"/>
            <a:ext cx="1161360" cy="1161360"/>
          </a:xfrm>
          <a:prstGeom prst="rect">
            <a:avLst/>
          </a:prstGeom>
          <a:ln>
            <a:noFill/>
          </a:ln>
        </p:spPr>
      </p:pic>
      <p:pic>
        <p:nvPicPr>
          <p:cNvPr id="281" name="" descr=""/>
          <p:cNvPicPr/>
          <p:nvPr/>
        </p:nvPicPr>
        <p:blipFill>
          <a:blip r:embed="rId3"/>
          <a:stretch/>
        </p:blipFill>
        <p:spPr>
          <a:xfrm>
            <a:off x="3238560" y="635040"/>
            <a:ext cx="3416400" cy="3822840"/>
          </a:xfrm>
          <a:prstGeom prst="rect">
            <a:avLst/>
          </a:prstGeom>
          <a:ln>
            <a:noFill/>
          </a:ln>
        </p:spPr>
      </p:pic>
      <p:pic>
        <p:nvPicPr>
          <p:cNvPr id="282" name="" descr=""/>
          <p:cNvPicPr/>
          <p:nvPr/>
        </p:nvPicPr>
        <p:blipFill>
          <a:blip r:embed="rId4"/>
          <a:stretch/>
        </p:blipFill>
        <p:spPr>
          <a:xfrm>
            <a:off x="6743880" y="2882880"/>
            <a:ext cx="4927680" cy="2336760"/>
          </a:xfrm>
          <a:prstGeom prst="rect">
            <a:avLst/>
          </a:prstGeom>
          <a:ln>
            <a:noFill/>
          </a:ln>
        </p:spPr>
      </p:pic>
      <p:pic>
        <p:nvPicPr>
          <p:cNvPr id="283" name="" descr=""/>
          <p:cNvPicPr/>
          <p:nvPr/>
        </p:nvPicPr>
        <p:blipFill>
          <a:blip r:embed="rId5"/>
          <a:stretch/>
        </p:blipFill>
        <p:spPr>
          <a:xfrm>
            <a:off x="3073320" y="88920"/>
            <a:ext cx="8966160" cy="665496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magine 3" descr=""/>
          <p:cNvPicPr/>
          <p:nvPr/>
        </p:nvPicPr>
        <p:blipFill>
          <a:blip r:embed="rId1"/>
          <a:srcRect l="0" t="1321" r="0" b="4107"/>
          <a:stretch/>
        </p:blipFill>
        <p:spPr>
          <a:xfrm>
            <a:off x="5523120" y="190800"/>
            <a:ext cx="6409800" cy="6570360"/>
          </a:xfrm>
          <a:prstGeom prst="rect">
            <a:avLst/>
          </a:prstGeom>
          <a:ln>
            <a:noFill/>
          </a:ln>
        </p:spPr>
      </p:pic>
      <p:sp>
        <p:nvSpPr>
          <p:cNvPr id="285" name="CustomShape 1"/>
          <p:cNvSpPr/>
          <p:nvPr/>
        </p:nvSpPr>
        <p:spPr>
          <a:xfrm>
            <a:off x="0" y="0"/>
            <a:ext cx="2656440" cy="6857640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2"/>
          <p:cNvSpPr/>
          <p:nvPr/>
        </p:nvSpPr>
        <p:spPr>
          <a:xfrm>
            <a:off x="231480" y="2028960"/>
            <a:ext cx="2193480" cy="273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fffff"/>
                </a:solidFill>
                <a:latin typeface="Eurostile"/>
              </a:rPr>
              <a:t>PPS</a:t>
            </a: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PROVE DI POSIZIONAMENTO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latin typeface="Eurostile"/>
              </a:rPr>
              <a:t>ISCRIZIONE E UTILIZZO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latin typeface="Eurostile"/>
              </a:rPr>
              <a:t>SPERIMENTAZIONE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287" name="Immagine 11" descr=""/>
          <p:cNvPicPr/>
          <p:nvPr/>
        </p:nvPicPr>
        <p:blipFill>
          <a:blip r:embed="rId2"/>
          <a:srcRect l="40393" t="30223" r="40938" b="43363"/>
          <a:stretch/>
        </p:blipFill>
        <p:spPr>
          <a:xfrm>
            <a:off x="720720" y="743040"/>
            <a:ext cx="1161360" cy="1161360"/>
          </a:xfrm>
          <a:prstGeom prst="rect">
            <a:avLst/>
          </a:prstGeom>
          <a:ln>
            <a:noFill/>
          </a:ln>
        </p:spPr>
      </p:pic>
      <p:pic>
        <p:nvPicPr>
          <p:cNvPr id="288" name="" descr=""/>
          <p:cNvPicPr/>
          <p:nvPr/>
        </p:nvPicPr>
        <p:blipFill>
          <a:blip r:embed="rId3"/>
          <a:stretch/>
        </p:blipFill>
        <p:spPr>
          <a:xfrm>
            <a:off x="3301920" y="2362320"/>
            <a:ext cx="3759120" cy="4203720"/>
          </a:xfrm>
          <a:prstGeom prst="rect">
            <a:avLst/>
          </a:prstGeom>
          <a:ln>
            <a:noFill/>
          </a:ln>
        </p:spPr>
      </p:pic>
      <p:pic>
        <p:nvPicPr>
          <p:cNvPr id="289" name="" descr=""/>
          <p:cNvPicPr/>
          <p:nvPr/>
        </p:nvPicPr>
        <p:blipFill>
          <a:blip r:embed="rId4"/>
          <a:stretch/>
        </p:blipFill>
        <p:spPr>
          <a:xfrm>
            <a:off x="6921360" y="6311880"/>
            <a:ext cx="3200400" cy="482760"/>
          </a:xfrm>
          <a:prstGeom prst="rect">
            <a:avLst/>
          </a:prstGeom>
          <a:ln>
            <a:noFill/>
          </a:ln>
        </p:spPr>
      </p:pic>
      <p:pic>
        <p:nvPicPr>
          <p:cNvPr id="290" name="" descr=""/>
          <p:cNvPicPr/>
          <p:nvPr/>
        </p:nvPicPr>
        <p:blipFill>
          <a:blip r:embed="rId5"/>
          <a:stretch/>
        </p:blipFill>
        <p:spPr>
          <a:xfrm>
            <a:off x="3124080" y="50760"/>
            <a:ext cx="8966160" cy="665496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0" y="0"/>
            <a:ext cx="2164680" cy="6857640"/>
          </a:xfrm>
          <a:prstGeom prst="rect">
            <a:avLst/>
          </a:prstGeom>
          <a:solidFill>
            <a:srgbClr val="005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2"/>
          <p:cNvSpPr/>
          <p:nvPr/>
        </p:nvSpPr>
        <p:spPr>
          <a:xfrm>
            <a:off x="221400" y="2117160"/>
            <a:ext cx="17600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fdb731"/>
                </a:solidFill>
                <a:latin typeface="Calibri"/>
              </a:rPr>
              <a:t>ATENEI</a:t>
            </a:r>
            <a:endParaRPr b="0" lang="it-IT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fdb731"/>
                </a:solidFill>
                <a:latin typeface="Calibri"/>
              </a:rPr>
              <a:t>DI PROGETTO</a:t>
            </a:r>
            <a:endParaRPr b="0" lang="it-IT" sz="2200" spc="-1" strike="noStrike">
              <a:latin typeface="Arial"/>
            </a:endParaRPr>
          </a:p>
        </p:txBody>
      </p:sp>
      <p:pic>
        <p:nvPicPr>
          <p:cNvPr id="293" name="Immagine 7" descr=""/>
          <p:cNvPicPr/>
          <p:nvPr/>
        </p:nvPicPr>
        <p:blipFill>
          <a:blip r:embed="rId1"/>
          <a:srcRect l="40393" t="30223" r="40938" b="43363"/>
          <a:stretch/>
        </p:blipFill>
        <p:spPr>
          <a:xfrm>
            <a:off x="520560" y="857160"/>
            <a:ext cx="1161360" cy="1161360"/>
          </a:xfrm>
          <a:prstGeom prst="rect">
            <a:avLst/>
          </a:prstGeom>
          <a:ln>
            <a:noFill/>
          </a:ln>
        </p:spPr>
      </p:pic>
      <p:sp>
        <p:nvSpPr>
          <p:cNvPr id="294" name="CustomShape 3"/>
          <p:cNvSpPr/>
          <p:nvPr/>
        </p:nvSpPr>
        <p:spPr>
          <a:xfrm>
            <a:off x="11091600" y="6716520"/>
            <a:ext cx="978120" cy="59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ed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CustomShape 4"/>
          <p:cNvSpPr/>
          <p:nvPr/>
        </p:nvSpPr>
        <p:spPr>
          <a:xfrm>
            <a:off x="1757880" y="112320"/>
            <a:ext cx="47667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005385"/>
                </a:solidFill>
                <a:latin typeface="Eurostile"/>
              </a:rPr>
              <a:t>STRUMENTI PER TUTTI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296" name="CustomShape 5"/>
          <p:cNvSpPr/>
          <p:nvPr/>
        </p:nvSpPr>
        <p:spPr>
          <a:xfrm>
            <a:off x="2211840" y="557280"/>
            <a:ext cx="9648720" cy="612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Eurostile"/>
              </a:rPr>
              <a:t>Le PPS saranno una piccola parte dei futuri strumenti.</a:t>
            </a:r>
            <a:endParaRPr b="0" lang="it-IT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Eurostile"/>
              </a:rPr>
              <a:t>Anche per le sedi e gli Atenei che non usano i TOLC le PPS saranno un utile strumento di autovalutazione. Sono utilizzati i dati TOLC proprio per fornire indicazioni essenziali per l’autovalutazione.</a:t>
            </a:r>
            <a:endParaRPr b="0" lang="it-IT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Eurostile"/>
              </a:rPr>
              <a:t>A regime alcuni </a:t>
            </a:r>
            <a:r>
              <a:rPr b="1" lang="it-IT" sz="2200" spc="-1" strike="noStrike">
                <a:solidFill>
                  <a:srgbClr val="000000"/>
                </a:solidFill>
                <a:latin typeface="Eurostile"/>
              </a:rPr>
              <a:t>strumenti potranno essere utilizzati autonomamente </a:t>
            </a:r>
            <a:r>
              <a:rPr b="0" lang="it-IT" sz="2200" spc="-1" strike="noStrike">
                <a:solidFill>
                  <a:srgbClr val="000000"/>
                </a:solidFill>
                <a:latin typeface="Eurostile"/>
              </a:rPr>
              <a:t>dagli studenti:</a:t>
            </a:r>
            <a:endParaRPr b="0" lang="it-IT" sz="22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200" spc="-1" strike="noStrike">
                <a:solidFill>
                  <a:srgbClr val="000000"/>
                </a:solidFill>
                <a:latin typeface="Eurostile"/>
              </a:rPr>
              <a:t>MOOC</a:t>
            </a:r>
            <a:endParaRPr b="0" lang="it-IT" sz="22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200" spc="-1" strike="noStrike">
                <a:solidFill>
                  <a:srgbClr val="000000"/>
                </a:solidFill>
                <a:latin typeface="Eurostile"/>
              </a:rPr>
              <a:t>esercitazioni</a:t>
            </a:r>
            <a:endParaRPr b="0" lang="it-IT" sz="22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200" spc="-1" strike="noStrike">
                <a:solidFill>
                  <a:srgbClr val="000000"/>
                </a:solidFill>
                <a:latin typeface="Eurostile"/>
              </a:rPr>
              <a:t>quesiti commentati</a:t>
            </a:r>
            <a:endParaRPr b="0" lang="it-IT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Eurostile"/>
              </a:rPr>
              <a:t>altri invece </a:t>
            </a:r>
            <a:r>
              <a:rPr b="1" lang="it-IT" sz="2200" spc="-1" strike="noStrike">
                <a:solidFill>
                  <a:srgbClr val="000000"/>
                </a:solidFill>
                <a:latin typeface="Eurostile"/>
              </a:rPr>
              <a:t>saranno utilizzabili</a:t>
            </a:r>
            <a:r>
              <a:rPr b="0" lang="it-IT" sz="2200" spc="-1" strike="noStrike">
                <a:solidFill>
                  <a:srgbClr val="000000"/>
                </a:solidFill>
                <a:latin typeface="Eurostile"/>
              </a:rPr>
              <a:t> all’interno delle scuole</a:t>
            </a:r>
            <a:endParaRPr b="0" lang="it-IT" sz="22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200" spc="-1" strike="noStrike">
                <a:solidFill>
                  <a:srgbClr val="000000"/>
                </a:solidFill>
                <a:latin typeface="Eurostile"/>
              </a:rPr>
              <a:t>prove di posizionamento</a:t>
            </a:r>
            <a:endParaRPr b="0" lang="it-IT" sz="22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200" spc="-1" strike="noStrike">
                <a:solidFill>
                  <a:srgbClr val="000000"/>
                </a:solidFill>
                <a:latin typeface="Eurostile"/>
              </a:rPr>
              <a:t>strumenti di autovalutazione</a:t>
            </a:r>
            <a:endParaRPr b="0" lang="it-IT" sz="22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it-IT" sz="2200" spc="-1" strike="noStrike">
                <a:solidFill>
                  <a:srgbClr val="000000"/>
                </a:solidFill>
                <a:latin typeface="Eurostile"/>
              </a:rPr>
              <a:t>laboratori disciplinari</a:t>
            </a:r>
            <a:endParaRPr b="0" lang="it-IT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Eurostile"/>
              </a:rPr>
              <a:t>Ai progetti POT e PLS sul territorio l’onere di mantenere vivo il contatto con le scuole e mettere in atto tutte le azioni complessive dei progetti</a:t>
            </a:r>
            <a:endParaRPr b="0" lang="it-IT" sz="2200" spc="-1" strike="noStrike"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2752920" y="77400"/>
            <a:ext cx="9118440" cy="709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I </a:t>
            </a:r>
            <a:r>
              <a:rPr b="1" lang="it-IT" sz="2500" spc="-1" strike="noStrike">
                <a:solidFill>
                  <a:srgbClr val="000000"/>
                </a:solidFill>
                <a:latin typeface="Eurostile"/>
              </a:rPr>
              <a:t>MOOC </a:t>
            </a: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(Massive Open Online Courses) sono stati individuati dai diversi progetti e dal CISIA come strumenti utili sia agli atenei per il supporto all’orientamento sia agli studenti per l’autoapprendimento. </a:t>
            </a: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E’ prevista la progettazione di MOOC per: </a:t>
            </a:r>
            <a:endParaRPr b="0" lang="it-IT" sz="25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it-IT" sz="2500" spc="-1" strike="noStrike">
                <a:solidFill>
                  <a:srgbClr val="000000"/>
                </a:solidFill>
                <a:latin typeface="Eurostile"/>
              </a:rPr>
              <a:t>Matematica di Base (ampliamento)</a:t>
            </a:r>
            <a:endParaRPr b="0" lang="it-IT" sz="25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it-IT" sz="2500" spc="-1" strike="noStrike">
                <a:solidFill>
                  <a:srgbClr val="000000"/>
                </a:solidFill>
                <a:latin typeface="Eurostile"/>
              </a:rPr>
              <a:t>Fisica di Base </a:t>
            </a:r>
            <a:endParaRPr b="0" lang="it-IT" sz="25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it-IT" sz="2500" spc="-1" strike="noStrike">
                <a:solidFill>
                  <a:srgbClr val="000000"/>
                </a:solidFill>
                <a:latin typeface="Eurostile"/>
              </a:rPr>
              <a:t>Chimica di Base</a:t>
            </a:r>
            <a:endParaRPr b="0" lang="it-IT" sz="25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it-IT" sz="2500" spc="-1" strike="noStrike">
                <a:solidFill>
                  <a:srgbClr val="000000"/>
                </a:solidFill>
                <a:latin typeface="Eurostile"/>
              </a:rPr>
              <a:t>Biologia di Base </a:t>
            </a:r>
            <a:endParaRPr b="0" lang="it-IT" sz="25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it-IT" sz="2500" spc="-1" strike="noStrike">
                <a:solidFill>
                  <a:srgbClr val="000000"/>
                </a:solidFill>
                <a:latin typeface="Eurostile"/>
              </a:rPr>
              <a:t>Logica, Ragionamento e Problemi</a:t>
            </a:r>
            <a:endParaRPr b="0" lang="it-IT" sz="25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it-IT" sz="2500" spc="-1" strike="noStrike">
                <a:solidFill>
                  <a:srgbClr val="000000"/>
                </a:solidFill>
                <a:latin typeface="Eurostile"/>
              </a:rPr>
              <a:t>Analisi e comprensione dei testi e conoscenza della Lingua Italiana</a:t>
            </a: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Realizzati nel 2020,</a:t>
            </a: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 potranno essere utilizzati per potenziare le conoscenze di base degli studenti, per il recupero delle carenze in ingresso (Obblighi Formativi Aggiuntivi) e per formare e supportare i tutor degli atenei oltre che come strumento didattico nel suo insieme libero e gratuito.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-4156920" y="-1299960"/>
            <a:ext cx="36194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latin typeface="Eurostile"/>
              </a:rPr>
              <a:t>LINEE DI PROGETTO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0" y="-6120"/>
            <a:ext cx="2606400" cy="6857640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CustomShape 4"/>
          <p:cNvSpPr/>
          <p:nvPr/>
        </p:nvSpPr>
        <p:spPr>
          <a:xfrm>
            <a:off x="142560" y="2712240"/>
            <a:ext cx="2373840" cy="353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latin typeface="Eurostile"/>
              </a:rPr>
              <a:t>PROGETTAZIONE </a:t>
            </a:r>
            <a:r>
              <a:rPr b="1" lang="it-IT" sz="2800" spc="-1" strike="noStrike">
                <a:solidFill>
                  <a:srgbClr val="ffc000"/>
                </a:solidFill>
                <a:latin typeface="Eurostile"/>
              </a:rPr>
              <a:t>MOOC</a:t>
            </a:r>
            <a:endParaRPr b="0" lang="it-IT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latin typeface="Eurostile"/>
              </a:rPr>
              <a:t>DISCIPLINARI 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latin typeface="Eurostile"/>
              </a:rPr>
              <a:t>E MATERIALI  E STRUMENTI PER </a:t>
            </a: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L’AUTOVALUTAZIONE</a:t>
            </a:r>
            <a:r>
              <a:rPr b="1" lang="it-IT" sz="2000" spc="-1" strike="noStrike">
                <a:solidFill>
                  <a:srgbClr val="ffffff"/>
                </a:solidFill>
                <a:latin typeface="Eurostile"/>
              </a:rPr>
              <a:t> E </a:t>
            </a:r>
            <a:r>
              <a:rPr b="1" lang="it-IT" sz="1600" spc="-1" strike="noStrike">
                <a:solidFill>
                  <a:srgbClr val="ffffff"/>
                </a:solidFill>
                <a:latin typeface="Eurostile"/>
              </a:rPr>
              <a:t>L’AUTOAPPRENDIMENTO</a:t>
            </a:r>
            <a:endParaRPr b="0" lang="it-IT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ffc000"/>
                </a:solidFill>
                <a:latin typeface="Eurostile"/>
              </a:rPr>
              <a:t>SAA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301" name="CustomShape 5"/>
          <p:cNvSpPr/>
          <p:nvPr/>
        </p:nvSpPr>
        <p:spPr>
          <a:xfrm>
            <a:off x="-197640" y="176400"/>
            <a:ext cx="30538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005385"/>
                </a:solidFill>
                <a:latin typeface="Eurostile"/>
              </a:rPr>
              <a:t>LINEE DI PROGETTO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302" name="Immagine 9" descr=""/>
          <p:cNvPicPr/>
          <p:nvPr/>
        </p:nvPicPr>
        <p:blipFill>
          <a:blip r:embed="rId1"/>
          <a:srcRect l="40393" t="30223" r="40938" b="43363"/>
          <a:stretch/>
        </p:blipFill>
        <p:spPr>
          <a:xfrm>
            <a:off x="722160" y="866880"/>
            <a:ext cx="1161360" cy="1161360"/>
          </a:xfrm>
          <a:prstGeom prst="rect">
            <a:avLst/>
          </a:prstGeom>
          <a:ln>
            <a:noFill/>
          </a:ln>
        </p:spPr>
      </p:pic>
      <p:sp>
        <p:nvSpPr>
          <p:cNvPr id="303" name="CustomShape 6"/>
          <p:cNvSpPr/>
          <p:nvPr/>
        </p:nvSpPr>
        <p:spPr>
          <a:xfrm rot="16200000">
            <a:off x="11557440" y="564480"/>
            <a:ext cx="9781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CustomShape 7"/>
          <p:cNvSpPr/>
          <p:nvPr/>
        </p:nvSpPr>
        <p:spPr>
          <a:xfrm rot="5400000">
            <a:off x="-342000" y="6251040"/>
            <a:ext cx="978120" cy="48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1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CustomShape 8"/>
          <p:cNvSpPr/>
          <p:nvPr/>
        </p:nvSpPr>
        <p:spPr>
          <a:xfrm>
            <a:off x="11091600" y="6716520"/>
            <a:ext cx="978120" cy="59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ed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0" y="0"/>
            <a:ext cx="2656440" cy="6857640"/>
          </a:xfrm>
          <a:prstGeom prst="rect">
            <a:avLst/>
          </a:prstGeom>
          <a:solidFill>
            <a:srgbClr val="005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" name="CustomShape 2"/>
          <p:cNvSpPr/>
          <p:nvPr/>
        </p:nvSpPr>
        <p:spPr>
          <a:xfrm>
            <a:off x="4023720" y="2921040"/>
            <a:ext cx="7053480" cy="164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0070c0"/>
                </a:solidFill>
                <a:latin typeface="Eurostile"/>
              </a:rPr>
              <a:t>HAI BISOGNO DI ASSISTENZA?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808080"/>
                </a:solidFill>
                <a:latin typeface="Eurostile"/>
              </a:rPr>
              <a:t>https://helpdesk.cisiaonline.it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231480" y="2028960"/>
            <a:ext cx="2193480" cy="167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db731"/>
                </a:solidFill>
                <a:latin typeface="Eurostile"/>
              </a:rPr>
              <a:t>PPS</a:t>
            </a: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ffffff"/>
                </a:solidFill>
                <a:latin typeface="Eurostile"/>
              </a:rPr>
              <a:t>PROVE DI POSIZIONAMENTO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pic>
        <p:nvPicPr>
          <p:cNvPr id="309" name="Immagine 10" descr=""/>
          <p:cNvPicPr/>
          <p:nvPr/>
        </p:nvPicPr>
        <p:blipFill>
          <a:blip r:embed="rId1"/>
          <a:srcRect l="40393" t="30223" r="40938" b="43363"/>
          <a:stretch/>
        </p:blipFill>
        <p:spPr>
          <a:xfrm>
            <a:off x="720720" y="743040"/>
            <a:ext cx="1161360" cy="1161360"/>
          </a:xfrm>
          <a:prstGeom prst="rect">
            <a:avLst/>
          </a:prstGeom>
          <a:ln>
            <a:noFill/>
          </a:ln>
        </p:spPr>
      </p:pic>
      <p:pic>
        <p:nvPicPr>
          <p:cNvPr id="310" name="" descr=""/>
          <p:cNvPicPr/>
          <p:nvPr/>
        </p:nvPicPr>
        <p:blipFill>
          <a:blip r:embed="rId2"/>
          <a:stretch/>
        </p:blipFill>
        <p:spPr>
          <a:xfrm>
            <a:off x="3048120" y="88920"/>
            <a:ext cx="8966160" cy="665496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magine 1" descr=""/>
          <p:cNvPicPr/>
          <p:nvPr/>
        </p:nvPicPr>
        <p:blipFill>
          <a:blip r:embed="rId1"/>
          <a:stretch/>
        </p:blipFill>
        <p:spPr>
          <a:xfrm>
            <a:off x="916200" y="1449000"/>
            <a:ext cx="9934200" cy="5393520"/>
          </a:xfrm>
          <a:prstGeom prst="rect">
            <a:avLst/>
          </a:prstGeom>
          <a:ln>
            <a:noFill/>
          </a:ln>
        </p:spPr>
      </p:pic>
      <p:sp>
        <p:nvSpPr>
          <p:cNvPr id="312" name="CustomShape 1"/>
          <p:cNvSpPr/>
          <p:nvPr/>
        </p:nvSpPr>
        <p:spPr>
          <a:xfrm>
            <a:off x="3539160" y="5200200"/>
            <a:ext cx="2231280" cy="1006920"/>
          </a:xfrm>
          <a:prstGeom prst="ellipse">
            <a:avLst/>
          </a:prstGeom>
          <a:noFill/>
          <a:ln w="25560"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2"/>
          <p:cNvSpPr/>
          <p:nvPr/>
        </p:nvSpPr>
        <p:spPr>
          <a:xfrm>
            <a:off x="625680" y="433080"/>
            <a:ext cx="1156608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ec008c"/>
                </a:solidFill>
                <a:latin typeface="Calibri"/>
              </a:rPr>
              <a:t>Prima di affrontare la prova di posizionamento si consiglia agli studenti interessati di utilizzare la sezione  «ESERCITAZIONI» presente sul portale CISIA …….</a:t>
            </a:r>
            <a:endParaRPr b="0" lang="it-IT" sz="2400" spc="-1" strike="noStrike"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magine 1" descr=""/>
          <p:cNvPicPr/>
          <p:nvPr/>
        </p:nvPicPr>
        <p:blipFill>
          <a:blip r:embed="rId1"/>
          <a:stretch/>
        </p:blipFill>
        <p:spPr>
          <a:xfrm>
            <a:off x="3547080" y="383400"/>
            <a:ext cx="8086320" cy="5902200"/>
          </a:xfrm>
          <a:prstGeom prst="rect">
            <a:avLst/>
          </a:prstGeom>
          <a:ln>
            <a:noFill/>
          </a:ln>
        </p:spPr>
      </p:pic>
      <p:sp>
        <p:nvSpPr>
          <p:cNvPr id="315" name="CustomShape 1"/>
          <p:cNvSpPr/>
          <p:nvPr/>
        </p:nvSpPr>
        <p:spPr>
          <a:xfrm>
            <a:off x="625680" y="1732680"/>
            <a:ext cx="242208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ec008c"/>
                </a:solidFill>
                <a:latin typeface="Calibri"/>
              </a:rPr>
              <a:t>… </a:t>
            </a:r>
            <a:r>
              <a:rPr b="1" lang="it-IT" sz="2400" spc="-1" strike="noStrike">
                <a:solidFill>
                  <a:srgbClr val="ec008c"/>
                </a:solidFill>
                <a:latin typeface="Calibri"/>
              </a:rPr>
              <a:t>scegliendo i TOLC per i quali 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ec008c"/>
                </a:solidFill>
                <a:latin typeface="Calibri"/>
              </a:rPr>
              <a:t>si desidera ottenere un risultato di posizionamento</a:t>
            </a:r>
            <a:endParaRPr b="0" lang="it-IT" sz="2400" spc="-1" strike="noStrike"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magine 2" descr=""/>
          <p:cNvPicPr/>
          <p:nvPr/>
        </p:nvPicPr>
        <p:blipFill>
          <a:blip r:embed="rId1"/>
          <a:stretch/>
        </p:blipFill>
        <p:spPr>
          <a:xfrm>
            <a:off x="1911960" y="1934280"/>
            <a:ext cx="8367840" cy="457920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394200" y="343800"/>
            <a:ext cx="3791520" cy="521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000000"/>
                </a:solidFill>
                <a:latin typeface="Calibri"/>
              </a:rPr>
              <a:t>la parola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orientazione</a:t>
            </a:r>
            <a:r>
              <a:rPr b="0" i="1" lang="it-IT" sz="1800" spc="-1" strike="noStrike">
                <a:solidFill>
                  <a:srgbClr val="000000"/>
                </a:solidFill>
                <a:latin typeface="Calibri"/>
              </a:rPr>
              <a:t>, sinonimo di orientamento, è stata scelta perché incisiva: contiene dentro la parola “azione” e richiama le cose da fare….per gli studenti e le istituzioni.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000000"/>
                </a:solidFill>
                <a:latin typeface="Calibri"/>
              </a:rPr>
              <a:t>abbiamo deciso di usare una parola «NUOVA», per un progetto totalmente nuovo.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000000"/>
                </a:solidFill>
                <a:latin typeface="Calibri"/>
              </a:rPr>
              <a:t>inoltre, la ricerca della parola “orientamento” nei motori di ricerca restituisce principalmente le pagine di orientamento degli atenei o la pagina istituzionale del MIUR </a:t>
            </a:r>
            <a:r>
              <a:rPr b="0" i="1" lang="it-IT" sz="12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0" i="1" lang="it-IT" sz="12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http://www.istruzione.it/orientamento/</a:t>
            </a:r>
            <a:r>
              <a:rPr b="0" i="1" lang="it-IT" sz="1200" spc="-1" strike="noStrike">
                <a:solidFill>
                  <a:srgbClr val="000000"/>
                </a:solidFill>
                <a:latin typeface="Calibri"/>
              </a:rPr>
              <a:t>). </a:t>
            </a: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7492680" y="331200"/>
            <a:ext cx="4423320" cy="50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i="1" lang="it-IT" sz="1800" spc="-1" strike="noStrike">
                <a:solidFill>
                  <a:srgbClr val="0d0d0d"/>
                </a:solidFill>
                <a:latin typeface="Calibri"/>
              </a:rPr>
              <a:t>lo studente deve essere il </a:t>
            </a:r>
            <a:r>
              <a:rPr b="1" i="1" lang="it-IT" sz="1800" spc="-1" strike="noStrike">
                <a:solidFill>
                  <a:srgbClr val="0d0d0d"/>
                </a:solidFill>
                <a:latin typeface="Calibri"/>
              </a:rPr>
              <a:t>protagonista </a:t>
            </a:r>
            <a:r>
              <a:rPr b="0" i="1" lang="it-IT" sz="1800" spc="-1" strike="noStrike">
                <a:solidFill>
                  <a:srgbClr val="0d0d0d"/>
                </a:solidFill>
                <a:latin typeface="Calibri"/>
              </a:rPr>
              <a:t>della propria scelta secondo le </a:t>
            </a:r>
            <a:r>
              <a:rPr b="1" i="1" lang="it-IT" sz="1800" spc="-1" strike="noStrike">
                <a:solidFill>
                  <a:srgbClr val="0d0d0d"/>
                </a:solidFill>
                <a:latin typeface="Calibri"/>
              </a:rPr>
              <a:t>proprie aspirazioni</a:t>
            </a:r>
            <a:endParaRPr b="0" lang="it-IT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it-IT" sz="1800" spc="-1" strike="noStrike">
                <a:solidFill>
                  <a:srgbClr val="0d0d0d"/>
                </a:solidFill>
                <a:latin typeface="Calibri"/>
              </a:rPr>
              <a:t>lo studente deve essere messo nelle condizioni di </a:t>
            </a:r>
            <a:r>
              <a:rPr b="1" i="1" lang="it-IT" sz="1800" spc="-1" strike="noStrike">
                <a:solidFill>
                  <a:srgbClr val="0d0d0d"/>
                </a:solidFill>
                <a:latin typeface="Calibri"/>
              </a:rPr>
              <a:t>verificare se la propria preparazione è coerente</a:t>
            </a:r>
            <a:r>
              <a:rPr b="0" i="1" lang="it-IT" sz="1800" spc="-1" strike="noStrike">
                <a:solidFill>
                  <a:srgbClr val="0d0d0d"/>
                </a:solidFill>
                <a:latin typeface="Calibri"/>
              </a:rPr>
              <a:t> con quello che intende studiare e se ha buone possibilità di successo</a:t>
            </a:r>
            <a:endParaRPr b="0" lang="it-IT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it-IT" sz="1800" spc="-1" strike="noStrike">
                <a:solidFill>
                  <a:srgbClr val="0d0d0d"/>
                </a:solidFill>
                <a:latin typeface="Calibri"/>
              </a:rPr>
              <a:t>il progetto ORIENTAZIONE gli offre la possibilità di verificarlo e, se necessario, di integrare le conoscenze necessarie, oppure di cambiare la propria scelta, e in ogni caso gli offre </a:t>
            </a:r>
            <a:r>
              <a:rPr b="1" i="1" lang="it-IT" sz="1800" spc="-1" strike="noStrike">
                <a:solidFill>
                  <a:srgbClr val="0d0d0d"/>
                </a:solidFill>
                <a:latin typeface="Calibri"/>
              </a:rPr>
              <a:t>supporto al miglioramento della preparazione iniziale</a:t>
            </a:r>
            <a:endParaRPr b="0" lang="it-IT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 rot="16200000">
            <a:off x="11557440" y="564480"/>
            <a:ext cx="9781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2c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4"/>
          <p:cNvSpPr/>
          <p:nvPr/>
        </p:nvSpPr>
        <p:spPr>
          <a:xfrm rot="10800000">
            <a:off x="122400" y="98280"/>
            <a:ext cx="9781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5"/>
          <p:cNvSpPr/>
          <p:nvPr/>
        </p:nvSpPr>
        <p:spPr>
          <a:xfrm rot="5400000">
            <a:off x="-342000" y="6251040"/>
            <a:ext cx="978120" cy="48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1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6"/>
          <p:cNvSpPr/>
          <p:nvPr/>
        </p:nvSpPr>
        <p:spPr>
          <a:xfrm>
            <a:off x="11091600" y="6716520"/>
            <a:ext cx="978120" cy="59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ed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med">
    <p:fade/>
  </p:transition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2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6" dur="5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" dur="500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8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5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2" dur="5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6840" y="0"/>
            <a:ext cx="12191760" cy="1073880"/>
          </a:xfrm>
          <a:prstGeom prst="rect">
            <a:avLst/>
          </a:prstGeom>
          <a:solidFill>
            <a:srgbClr val="005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1" name="Immagine 4" descr=""/>
          <p:cNvPicPr/>
          <p:nvPr/>
        </p:nvPicPr>
        <p:blipFill>
          <a:blip r:embed="rId1"/>
          <a:srcRect l="24147" t="28952" r="23875" b="29523"/>
          <a:stretch/>
        </p:blipFill>
        <p:spPr>
          <a:xfrm>
            <a:off x="12375000" y="853560"/>
            <a:ext cx="5041800" cy="284724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911160" y="1338480"/>
            <a:ext cx="5205600" cy="3059640"/>
          </a:xfrm>
          <a:custGeom>
            <a:avLst/>
            <a:gdLst/>
            <a:ahLst/>
            <a:rect l="l" t="t" r="r" b="b"/>
            <a:pathLst>
              <a:path w="2567385" h="5205845">
                <a:moveTo>
                  <a:pt x="0" y="5205844"/>
                </a:moveTo>
                <a:lnTo>
                  <a:pt x="0" y="867659"/>
                </a:lnTo>
                <a:cubicBezTo>
                  <a:pt x="0" y="388465"/>
                  <a:pt x="94482" y="1"/>
                  <a:pt x="211032" y="1"/>
                </a:cubicBezTo>
                <a:lnTo>
                  <a:pt x="2567385" y="1"/>
                </a:lnTo>
                <a:lnTo>
                  <a:pt x="2567385" y="5205844"/>
                </a:lnTo>
                <a:lnTo>
                  <a:pt x="0" y="5205844"/>
                </a:lnTo>
                <a:close/>
              </a:path>
            </a:pathLst>
          </a:custGeom>
          <a:solidFill>
            <a:srgbClr val="0070c0"/>
          </a:solid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99080" rIns="199080" tIns="199080" bIns="840960" anchor="ctr"/>
          <a:p>
            <a:pPr algn="ctr">
              <a:lnSpc>
                <a:spcPct val="90000"/>
              </a:lnSpc>
              <a:spcAft>
                <a:spcPts val="1120"/>
              </a:spcAft>
            </a:pPr>
            <a:r>
              <a:rPr b="1" lang="it-IT" sz="3200" spc="-1" strike="noStrike">
                <a:solidFill>
                  <a:srgbClr val="ffffff"/>
                </a:solidFill>
                <a:latin typeface="Eurostile"/>
              </a:rPr>
              <a:t>Potenziamento Test Esercitazioni e Posizionamento (prima fase sperimentale)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6116760" y="1335960"/>
            <a:ext cx="5205600" cy="3003840"/>
          </a:xfrm>
          <a:custGeom>
            <a:avLst/>
            <a:gdLst/>
            <a:ahLst/>
            <a:rect l="l" t="t" r="r" b="b"/>
            <a:pathLst>
              <a:path w="5205845" h="2567385">
                <a:moveTo>
                  <a:pt x="0" y="0"/>
                </a:moveTo>
                <a:lnTo>
                  <a:pt x="4777939" y="0"/>
                </a:lnTo>
                <a:cubicBezTo>
                  <a:pt x="5014265" y="0"/>
                  <a:pt x="5205845" y="191580"/>
                  <a:pt x="5205845" y="427906"/>
                </a:cubicBezTo>
                <a:lnTo>
                  <a:pt x="5205845" y="2567385"/>
                </a:lnTo>
                <a:lnTo>
                  <a:pt x="0" y="2567385"/>
                </a:lnTo>
                <a:lnTo>
                  <a:pt x="0" y="0"/>
                </a:lnTo>
                <a:close/>
              </a:path>
            </a:pathLst>
          </a:custGeom>
          <a:solidFill>
            <a:srgbClr val="21b4bd"/>
          </a:solid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99080" rIns="199080" tIns="199080" bIns="840960" anchor="ctr"/>
          <a:p>
            <a:pPr algn="ctr">
              <a:lnSpc>
                <a:spcPct val="90000"/>
              </a:lnSpc>
              <a:spcAft>
                <a:spcPts val="1261"/>
              </a:spcAft>
            </a:pPr>
            <a:r>
              <a:rPr b="0" lang="it-IT" sz="3600" spc="-1" strike="noStrike">
                <a:solidFill>
                  <a:srgbClr val="ffffff"/>
                </a:solidFill>
                <a:latin typeface="Eurostile"/>
              </a:rPr>
              <a:t>Creazione portale </a:t>
            </a:r>
            <a:r>
              <a:rPr b="1" lang="it-IT" sz="3600" spc="-1" strike="noStrike">
                <a:solidFill>
                  <a:srgbClr val="ffffff"/>
                </a:solidFill>
                <a:latin typeface="Eurostile"/>
              </a:rPr>
              <a:t>ORIENT</a:t>
            </a:r>
            <a:r>
              <a:rPr b="0" lang="it-IT" sz="3600" spc="-1" strike="noStrike">
                <a:solidFill>
                  <a:srgbClr val="ffffff"/>
                </a:solidFill>
                <a:latin typeface="Eurostile"/>
              </a:rPr>
              <a:t>AZIONE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154" name="CustomShape 4"/>
          <p:cNvSpPr/>
          <p:nvPr/>
        </p:nvSpPr>
        <p:spPr>
          <a:xfrm>
            <a:off x="911160" y="3902040"/>
            <a:ext cx="5204160" cy="2676960"/>
          </a:xfrm>
          <a:custGeom>
            <a:avLst/>
            <a:gdLst/>
            <a:ahLst/>
            <a:rect l="l" t="t" r="r" b="b"/>
            <a:pathLst>
              <a:path w="5205845" h="2156295">
                <a:moveTo>
                  <a:pt x="5205845" y="2156295"/>
                </a:moveTo>
                <a:lnTo>
                  <a:pt x="359390" y="2156295"/>
                </a:lnTo>
                <a:cubicBezTo>
                  <a:pt x="160904" y="2156295"/>
                  <a:pt x="0" y="1995391"/>
                  <a:pt x="0" y="1796905"/>
                </a:cubicBezTo>
                <a:lnTo>
                  <a:pt x="0" y="0"/>
                </a:lnTo>
                <a:lnTo>
                  <a:pt x="5205845" y="0"/>
                </a:lnTo>
                <a:lnTo>
                  <a:pt x="5205845" y="2156295"/>
                </a:lnTo>
                <a:close/>
              </a:path>
            </a:pathLst>
          </a:custGeom>
          <a:solidFill>
            <a:srgbClr val="fdb731"/>
          </a:solid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99080" rIns="199080" tIns="738360" bIns="199080" anchor="ctr"/>
          <a:p>
            <a:pPr algn="ctr">
              <a:lnSpc>
                <a:spcPct val="90000"/>
              </a:lnSpc>
              <a:spcAft>
                <a:spcPts val="1261"/>
              </a:spcAft>
            </a:pPr>
            <a:r>
              <a:rPr b="1" lang="it-IT" sz="3600" spc="-1" strike="noStrike">
                <a:solidFill>
                  <a:srgbClr val="ffffff"/>
                </a:solidFill>
                <a:latin typeface="Eurostile"/>
              </a:rPr>
              <a:t>Realizzazione piattaforma di </a:t>
            </a:r>
            <a:r>
              <a:rPr b="1" i="1" lang="it-IT" sz="3600" spc="-1" strike="noStrike">
                <a:solidFill>
                  <a:srgbClr val="ffffff"/>
                </a:solidFill>
                <a:latin typeface="Eurostile"/>
              </a:rPr>
              <a:t>Data Visualization (Scuole, Atenei, Studenti)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155" name="CustomShape 5"/>
          <p:cNvSpPr/>
          <p:nvPr/>
        </p:nvSpPr>
        <p:spPr>
          <a:xfrm>
            <a:off x="6116760" y="3878280"/>
            <a:ext cx="5204160" cy="2676960"/>
          </a:xfrm>
          <a:custGeom>
            <a:avLst/>
            <a:gdLst/>
            <a:ahLst/>
            <a:rect l="l" t="t" r="r" b="b"/>
            <a:pathLst>
              <a:path w="2190646" h="5205845">
                <a:moveTo>
                  <a:pt x="2190646" y="1"/>
                </a:moveTo>
                <a:lnTo>
                  <a:pt x="2190646" y="4338186"/>
                </a:lnTo>
                <a:cubicBezTo>
                  <a:pt x="2190646" y="4817379"/>
                  <a:pt x="2121858" y="5205844"/>
                  <a:pt x="2037004" y="5205844"/>
                </a:cubicBezTo>
                <a:lnTo>
                  <a:pt x="0" y="5205844"/>
                </a:lnTo>
                <a:lnTo>
                  <a:pt x="0" y="1"/>
                </a:lnTo>
                <a:lnTo>
                  <a:pt x="2190646" y="1"/>
                </a:lnTo>
                <a:close/>
              </a:path>
            </a:pathLst>
          </a:custGeom>
          <a:solidFill>
            <a:srgbClr val="ec008c"/>
          </a:solid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99080" rIns="199080" tIns="746640" bIns="199080" anchor="ctr"/>
          <a:p>
            <a:pPr algn="ctr">
              <a:lnSpc>
                <a:spcPct val="90000"/>
              </a:lnSpc>
              <a:spcAft>
                <a:spcPts val="1191"/>
              </a:spcAft>
            </a:pPr>
            <a:r>
              <a:rPr b="1" lang="it-IT" sz="3400" spc="-1" strike="noStrike">
                <a:solidFill>
                  <a:srgbClr val="ffffff"/>
                </a:solidFill>
                <a:latin typeface="Eurostile"/>
              </a:rPr>
              <a:t>Progettazione MOOC e strumenti per l’autovalutazione e l’autoformazione</a:t>
            </a:r>
            <a:endParaRPr b="0" lang="it-IT" sz="3400" spc="-1" strike="noStrike">
              <a:latin typeface="Arial"/>
            </a:endParaRPr>
          </a:p>
        </p:txBody>
      </p:sp>
      <p:sp>
        <p:nvSpPr>
          <p:cNvPr id="156" name="CustomShape 6"/>
          <p:cNvSpPr/>
          <p:nvPr/>
        </p:nvSpPr>
        <p:spPr>
          <a:xfrm rot="5400000">
            <a:off x="-342000" y="6251040"/>
            <a:ext cx="978120" cy="48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1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7"/>
          <p:cNvSpPr/>
          <p:nvPr/>
        </p:nvSpPr>
        <p:spPr>
          <a:xfrm>
            <a:off x="11091600" y="6716520"/>
            <a:ext cx="978120" cy="59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ed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8"/>
          <p:cNvSpPr/>
          <p:nvPr/>
        </p:nvSpPr>
        <p:spPr>
          <a:xfrm>
            <a:off x="3498840" y="147960"/>
            <a:ext cx="5992920" cy="130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4000" spc="-1" strike="noStrike">
                <a:solidFill>
                  <a:srgbClr val="f2f2f2"/>
                </a:solidFill>
                <a:latin typeface="Eurostile"/>
              </a:rPr>
              <a:t>LINEE PROGETTUALI</a:t>
            </a:r>
            <a:endParaRPr b="0" lang="it-IT" sz="4000" spc="-1" strike="noStrike">
              <a:latin typeface="Arial"/>
            </a:endParaRPr>
          </a:p>
        </p:txBody>
      </p:sp>
      <p:pic>
        <p:nvPicPr>
          <p:cNvPr id="159" name="Immagine 17" descr=""/>
          <p:cNvPicPr/>
          <p:nvPr/>
        </p:nvPicPr>
        <p:blipFill>
          <a:blip r:embed="rId2"/>
          <a:srcRect l="40393" t="30223" r="40938" b="43363"/>
          <a:stretch/>
        </p:blipFill>
        <p:spPr>
          <a:xfrm>
            <a:off x="3071880" y="187200"/>
            <a:ext cx="665640" cy="66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dur="indefinite" nodeType="mainSeq">
                <p:childTnLst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1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8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5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2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6853680" y="0"/>
            <a:ext cx="5338080" cy="6857640"/>
          </a:xfrm>
          <a:prstGeom prst="rect">
            <a:avLst/>
          </a:prstGeom>
          <a:solidFill>
            <a:srgbClr val="20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1" name="Immagine 4" descr=""/>
          <p:cNvPicPr/>
          <p:nvPr/>
        </p:nvPicPr>
        <p:blipFill>
          <a:blip r:embed="rId1"/>
          <a:srcRect l="24147" t="28952" r="23875" b="29523"/>
          <a:stretch/>
        </p:blipFill>
        <p:spPr>
          <a:xfrm>
            <a:off x="-5164200" y="1750320"/>
            <a:ext cx="5041800" cy="2847240"/>
          </a:xfrm>
          <a:prstGeom prst="rect">
            <a:avLst/>
          </a:prstGeom>
          <a:ln>
            <a:noFill/>
          </a:ln>
        </p:spPr>
      </p:pic>
      <p:sp>
        <p:nvSpPr>
          <p:cNvPr id="162" name="CustomShape 2"/>
          <p:cNvSpPr/>
          <p:nvPr/>
        </p:nvSpPr>
        <p:spPr>
          <a:xfrm>
            <a:off x="474120" y="3189960"/>
            <a:ext cx="106668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it-IT" sz="1400" spc="-1" strike="noStrike">
                <a:solidFill>
                  <a:srgbClr val="ffffff"/>
                </a:solidFill>
                <a:latin typeface="Calibri"/>
              </a:rPr>
              <a:t>PORTALE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400" spc="-1" strike="noStrike">
                <a:solidFill>
                  <a:srgbClr val="ffffff"/>
                </a:solidFill>
                <a:latin typeface="Calibri"/>
              </a:rPr>
              <a:t>UNIVERSITÀ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400" spc="-1" strike="noStrike">
                <a:solidFill>
                  <a:srgbClr val="ffffff"/>
                </a:solidFill>
                <a:latin typeface="Calibri"/>
              </a:rPr>
              <a:t>SCUOLA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7187760" y="3449160"/>
            <a:ext cx="4859280" cy="263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4000" spc="-1" strike="noStrike">
                <a:solidFill>
                  <a:srgbClr val="ffffff"/>
                </a:solidFill>
                <a:latin typeface="Eurostile"/>
              </a:rPr>
              <a:t>CREAZIONE</a:t>
            </a:r>
            <a:endParaRPr b="0" lang="it-IT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4000" spc="-1" strike="noStrike">
                <a:solidFill>
                  <a:srgbClr val="ffffff"/>
                </a:solidFill>
                <a:latin typeface="Eurostile"/>
              </a:rPr>
              <a:t>NUOVO PORTALE</a:t>
            </a:r>
            <a:endParaRPr b="0" lang="it-IT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4000" spc="-1" strike="noStrike" u="sng">
                <a:solidFill>
                  <a:srgbClr val="0563c1"/>
                </a:solidFill>
                <a:uFillTx/>
                <a:latin typeface="Eurostile"/>
                <a:hlinkClick r:id="rId2"/>
              </a:rPr>
              <a:t>www.orientazione.it</a:t>
            </a:r>
            <a:endParaRPr b="0" lang="it-IT" sz="4000" spc="-1" strike="noStrike"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-5617800" y="5695920"/>
            <a:ext cx="4114440" cy="432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743040" indent="-285480">
              <a:lnSpc>
                <a:spcPct val="100000"/>
              </a:lnSpc>
              <a:buClr>
                <a:srgbClr val="808080"/>
              </a:buClr>
              <a:buFont typeface="Wingdings" charset="2"/>
              <a:buChar char=""/>
            </a:pPr>
            <a:r>
              <a:rPr b="0" lang="it-IT" sz="2000" spc="-1" strike="noStrike">
                <a:solidFill>
                  <a:srgbClr val="808080"/>
                </a:solidFill>
                <a:latin typeface="Calibri"/>
              </a:rPr>
              <a:t>materiali per l’approfondimento incentrati sulle materie di base o per aree disciplinari</a:t>
            </a:r>
            <a:endParaRPr b="0" lang="it-IT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808080"/>
              </a:buClr>
              <a:buFont typeface="Wingdings" charset="2"/>
              <a:buChar char=""/>
            </a:pPr>
            <a:r>
              <a:rPr b="0" lang="it-IT" sz="2000" spc="-1" strike="noStrike">
                <a:solidFill>
                  <a:srgbClr val="808080"/>
                </a:solidFill>
                <a:latin typeface="Calibri"/>
              </a:rPr>
              <a:t>set di quesiti per diversi ambiti/materie anche con modalità diverse di somministrazione</a:t>
            </a:r>
            <a:endParaRPr b="0" lang="it-IT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808080"/>
              </a:buClr>
              <a:buFont typeface="Wingdings" charset="2"/>
              <a:buChar char=""/>
            </a:pPr>
            <a:r>
              <a:rPr b="0" lang="it-IT" sz="2000" spc="-1" strike="noStrike">
                <a:solidFill>
                  <a:srgbClr val="808080"/>
                </a:solidFill>
                <a:latin typeface="Corbel"/>
              </a:rPr>
              <a:t>commenti e soluzioni dei quesiti</a:t>
            </a:r>
            <a:endParaRPr b="0" lang="it-IT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808080"/>
              </a:buClr>
              <a:buFont typeface="Wingdings" charset="2"/>
              <a:buChar char=""/>
            </a:pPr>
            <a:r>
              <a:rPr b="1" lang="it-IT" sz="2000" spc="-1" strike="noStrike">
                <a:solidFill>
                  <a:srgbClr val="808080"/>
                </a:solidFill>
                <a:latin typeface="Corbel"/>
              </a:rPr>
              <a:t>accesso diretto ai </a:t>
            </a:r>
            <a:r>
              <a:rPr b="1" lang="it-IT" sz="2000" spc="-1" strike="noStrike">
                <a:solidFill>
                  <a:srgbClr val="ec008c"/>
                </a:solidFill>
                <a:latin typeface="Corbel"/>
              </a:rPr>
              <a:t>MOOC</a:t>
            </a:r>
            <a:r>
              <a:rPr b="1" lang="it-IT" sz="2000" spc="-1" strike="noStrike">
                <a:solidFill>
                  <a:srgbClr val="808080"/>
                </a:solidFill>
                <a:latin typeface="Corbel"/>
              </a:rPr>
              <a:t> sulle materie di Base</a:t>
            </a:r>
            <a:endParaRPr b="0" lang="it-IT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808080"/>
              </a:buClr>
              <a:buFont typeface="Wingdings" charset="2"/>
              <a:buChar char=""/>
            </a:pPr>
            <a:r>
              <a:rPr b="1" lang="it-IT" sz="2000" spc="-1" strike="noStrike">
                <a:solidFill>
                  <a:srgbClr val="808080"/>
                </a:solidFill>
                <a:latin typeface="Corbel"/>
              </a:rPr>
              <a:t>esercitazioni TOLC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</p:txBody>
      </p:sp>
      <p:pic>
        <p:nvPicPr>
          <p:cNvPr id="165" name="Immagine 9" descr=""/>
          <p:cNvPicPr/>
          <p:nvPr/>
        </p:nvPicPr>
        <p:blipFill>
          <a:blip r:embed="rId3"/>
          <a:srcRect l="40393" t="30223" r="40938" b="43363"/>
          <a:stretch/>
        </p:blipFill>
        <p:spPr>
          <a:xfrm>
            <a:off x="8527320" y="588600"/>
            <a:ext cx="2251440" cy="2251440"/>
          </a:xfrm>
          <a:prstGeom prst="rect">
            <a:avLst/>
          </a:prstGeom>
          <a:ln>
            <a:noFill/>
          </a:ln>
        </p:spPr>
      </p:pic>
      <p:sp>
        <p:nvSpPr>
          <p:cNvPr id="166" name="CustomShape 5"/>
          <p:cNvSpPr/>
          <p:nvPr/>
        </p:nvSpPr>
        <p:spPr>
          <a:xfrm rot="10800000">
            <a:off x="122400" y="98280"/>
            <a:ext cx="9781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6"/>
          <p:cNvSpPr/>
          <p:nvPr/>
        </p:nvSpPr>
        <p:spPr>
          <a:xfrm rot="5400000">
            <a:off x="-342000" y="6251040"/>
            <a:ext cx="978120" cy="48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1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03" dur="indefinite" restart="never" nodeType="tmRoot">
          <p:childTnLst>
            <p:seq>
              <p:cTn id="1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9585360" y="0"/>
            <a:ext cx="2606400" cy="6857640"/>
          </a:xfrm>
          <a:prstGeom prst="rect">
            <a:avLst/>
          </a:prstGeom>
          <a:solidFill>
            <a:srgbClr val="20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9" name="Immagine 4" descr=""/>
          <p:cNvPicPr/>
          <p:nvPr/>
        </p:nvPicPr>
        <p:blipFill>
          <a:blip r:embed="rId1"/>
          <a:srcRect l="24147" t="28952" r="23875" b="29523"/>
          <a:stretch/>
        </p:blipFill>
        <p:spPr>
          <a:xfrm>
            <a:off x="-5164200" y="1750320"/>
            <a:ext cx="5041800" cy="284724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474120" y="3189960"/>
            <a:ext cx="106668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it-IT" sz="1400" spc="-1" strike="noStrike">
                <a:solidFill>
                  <a:srgbClr val="ffffff"/>
                </a:solidFill>
                <a:latin typeface="Calibri"/>
              </a:rPr>
              <a:t>PORTALE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400" spc="-1" strike="noStrike">
                <a:solidFill>
                  <a:srgbClr val="ffffff"/>
                </a:solidFill>
                <a:latin typeface="Calibri"/>
              </a:rPr>
              <a:t>UNIVERSITÀ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400" spc="-1" strike="noStrike">
                <a:solidFill>
                  <a:srgbClr val="ffffff"/>
                </a:solidFill>
                <a:latin typeface="Calibri"/>
              </a:rPr>
              <a:t>SCUOLA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9721080" y="1790280"/>
            <a:ext cx="2432160" cy="392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ffffff"/>
                </a:solidFill>
                <a:latin typeface="Eurostile"/>
              </a:rPr>
              <a:t>CREAZIONE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400" spc="-1" strike="noStrike">
                <a:solidFill>
                  <a:srgbClr val="ffffff"/>
                </a:solidFill>
                <a:latin typeface="Eurostile"/>
              </a:rPr>
              <a:t>NUOVO PORTALE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000" spc="-1" strike="noStrike" u="sng">
                <a:solidFill>
                  <a:srgbClr val="0563c1"/>
                </a:solidFill>
                <a:uFillTx/>
                <a:latin typeface="Eurostile"/>
                <a:hlinkClick r:id="rId2"/>
              </a:rPr>
              <a:t>www.orientazione.it</a:t>
            </a:r>
            <a:r>
              <a:rPr b="1" lang="it-IT" sz="1400" spc="-1" strike="noStrike">
                <a:solidFill>
                  <a:srgbClr val="ffffff"/>
                </a:solidFill>
                <a:latin typeface="Eurostile"/>
              </a:rPr>
              <a:t> </a:t>
            </a:r>
            <a:r>
              <a:rPr b="1" lang="it-IT" sz="1200" spc="-1" strike="noStrike">
                <a:solidFill>
                  <a:srgbClr val="ffffff"/>
                </a:solidFill>
                <a:latin typeface="Eurostile"/>
              </a:rPr>
              <a:t>(progetto CISIA – POT – PLS)</a:t>
            </a:r>
            <a:endParaRPr b="0" lang="it-IT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ffffff"/>
                </a:solidFill>
                <a:latin typeface="Eurostile"/>
              </a:rPr>
              <a:t>Da dicembre 2019, online la parte informativa.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ffffff"/>
                </a:solidFill>
                <a:latin typeface="Eurostile"/>
              </a:rPr>
              <a:t>Le funzionalità di sistema a partire dall’anno scolastico e accademico 2020/2021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152280" y="138240"/>
            <a:ext cx="9358560" cy="767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it-IT" sz="2500" spc="-1" strike="noStrike">
                <a:solidFill>
                  <a:srgbClr val="808080"/>
                </a:solidFill>
                <a:latin typeface="Eurostile"/>
              </a:rPr>
              <a:t>Gli </a:t>
            </a:r>
            <a:r>
              <a:rPr b="1" lang="it-IT" sz="2500" spc="-1" strike="noStrike">
                <a:solidFill>
                  <a:srgbClr val="ec008c"/>
                </a:solidFill>
                <a:latin typeface="Eurostile"/>
              </a:rPr>
              <a:t>Atenei </a:t>
            </a:r>
            <a:r>
              <a:rPr b="0" lang="it-IT" sz="2500" spc="-1" strike="noStrike">
                <a:solidFill>
                  <a:srgbClr val="808080"/>
                </a:solidFill>
                <a:latin typeface="Eurostile"/>
              </a:rPr>
              <a:t>avranno un sistema di gestione del portale per governare le diverse funzionalità, per accreditare i diversi soggetti e per coinvolgere le scuole interessate alla partecipazione ai progetti.</a:t>
            </a: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500" spc="-1" strike="noStrike">
                <a:solidFill>
                  <a:srgbClr val="808080"/>
                </a:solidFill>
                <a:latin typeface="Eurostile"/>
              </a:rPr>
              <a:t>Le </a:t>
            </a:r>
            <a:r>
              <a:rPr b="1" lang="it-IT" sz="2500" spc="-1" strike="noStrike">
                <a:solidFill>
                  <a:srgbClr val="1e6339"/>
                </a:solidFill>
                <a:latin typeface="Eurostile"/>
              </a:rPr>
              <a:t>Scuole Secondarie Superiori </a:t>
            </a:r>
            <a:r>
              <a:rPr b="0" lang="it-IT" sz="2500" spc="-1" strike="noStrike">
                <a:solidFill>
                  <a:srgbClr val="808080"/>
                </a:solidFill>
                <a:latin typeface="Eurostile"/>
              </a:rPr>
              <a:t>di secondo grado, registrate dagli atenei, potranno usufruire delle </a:t>
            </a:r>
            <a:r>
              <a:rPr b="1" lang="it-IT" sz="2500" spc="-1" strike="noStrike">
                <a:solidFill>
                  <a:srgbClr val="ffc000"/>
                </a:solidFill>
                <a:latin typeface="Eurostile"/>
              </a:rPr>
              <a:t>PPS</a:t>
            </a:r>
            <a:r>
              <a:rPr b="1" lang="it-IT" sz="2500" spc="-1" strike="noStrike">
                <a:solidFill>
                  <a:srgbClr val="808080"/>
                </a:solidFill>
                <a:latin typeface="Eurostile"/>
              </a:rPr>
              <a:t>, degli </a:t>
            </a:r>
            <a:r>
              <a:rPr b="1" lang="it-IT" sz="2500" spc="-1" strike="noStrike">
                <a:solidFill>
                  <a:srgbClr val="005385"/>
                </a:solidFill>
                <a:latin typeface="Eurostile"/>
              </a:rPr>
              <a:t>SAA </a:t>
            </a:r>
            <a:r>
              <a:rPr b="0" lang="it-IT" sz="2500" spc="-1" strike="noStrike">
                <a:solidFill>
                  <a:srgbClr val="808080"/>
                </a:solidFill>
                <a:latin typeface="Eurostile"/>
              </a:rPr>
              <a:t>e dei materiali realizzati nell’ambito dei progetti PLS e POT, utili allo sviluppo delle conoscenze in ingresso e all'orientamento. </a:t>
            </a: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500" spc="-1" strike="noStrike">
                <a:solidFill>
                  <a:srgbClr val="808080"/>
                </a:solidFill>
                <a:latin typeface="Eurostile"/>
              </a:rPr>
              <a:t>Gli </a:t>
            </a:r>
            <a:r>
              <a:rPr b="1" lang="it-IT" sz="2500" spc="-1" strike="noStrike">
                <a:solidFill>
                  <a:srgbClr val="03598c"/>
                </a:solidFill>
                <a:latin typeface="Eurostile"/>
              </a:rPr>
              <a:t>Studenti</a:t>
            </a:r>
            <a:r>
              <a:rPr b="1" lang="it-IT" sz="2500" spc="-1" strike="noStrike">
                <a:solidFill>
                  <a:srgbClr val="808080"/>
                </a:solidFill>
                <a:latin typeface="Eurostile"/>
              </a:rPr>
              <a:t> </a:t>
            </a:r>
            <a:r>
              <a:rPr b="0" lang="it-IT" sz="2500" spc="-1" strike="noStrike">
                <a:solidFill>
                  <a:srgbClr val="808080"/>
                </a:solidFill>
                <a:latin typeface="Eurostile"/>
              </a:rPr>
              <a:t>abilitati dalle </a:t>
            </a:r>
            <a:r>
              <a:rPr b="1" lang="it-IT" sz="2500" spc="-1" strike="noStrike">
                <a:solidFill>
                  <a:srgbClr val="1e6339"/>
                </a:solidFill>
                <a:latin typeface="Eurostile"/>
              </a:rPr>
              <a:t>Scuole</a:t>
            </a:r>
            <a:r>
              <a:rPr b="0" lang="it-IT" sz="2500" spc="-1" strike="noStrike">
                <a:solidFill>
                  <a:srgbClr val="808080"/>
                </a:solidFill>
                <a:latin typeface="Eurostile"/>
              </a:rPr>
              <a:t>, oltre alle </a:t>
            </a:r>
            <a:r>
              <a:rPr b="1" lang="it-IT" sz="2500" spc="-1" strike="noStrike">
                <a:solidFill>
                  <a:srgbClr val="03598c"/>
                </a:solidFill>
                <a:latin typeface="Eurostile"/>
              </a:rPr>
              <a:t>PPS</a:t>
            </a:r>
            <a:r>
              <a:rPr b="0" lang="it-IT" sz="2500" spc="-1" strike="noStrike">
                <a:solidFill>
                  <a:srgbClr val="808080"/>
                </a:solidFill>
                <a:latin typeface="Eurostile"/>
              </a:rPr>
              <a:t>, avranno accesso ai materiali per la valutazione delle conoscenze e competenze di carattere generale attraverso le </a:t>
            </a:r>
            <a:r>
              <a:rPr b="1" lang="it-IT" sz="2500" spc="-1" strike="noStrike">
                <a:solidFill>
                  <a:srgbClr val="ffca36"/>
                </a:solidFill>
                <a:latin typeface="Eurostile"/>
              </a:rPr>
              <a:t>SAA.</a:t>
            </a: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500" spc="-1" strike="noStrike">
                <a:solidFill>
                  <a:srgbClr val="808080"/>
                </a:solidFill>
                <a:latin typeface="Eurostile"/>
              </a:rPr>
              <a:t>Gli </a:t>
            </a:r>
            <a:r>
              <a:rPr b="1" lang="it-IT" sz="2500" spc="-1" strike="noStrike">
                <a:solidFill>
                  <a:srgbClr val="ec008c"/>
                </a:solidFill>
                <a:latin typeface="Eurostile"/>
              </a:rPr>
              <a:t>Atenei</a:t>
            </a:r>
            <a:r>
              <a:rPr b="0" lang="it-IT" sz="2500" spc="-1" strike="noStrike">
                <a:solidFill>
                  <a:srgbClr val="808080"/>
                </a:solidFill>
                <a:latin typeface="Eurostile"/>
              </a:rPr>
              <a:t> e le </a:t>
            </a:r>
            <a:r>
              <a:rPr b="1" lang="it-IT" sz="2500" spc="-1" strike="noStrike">
                <a:solidFill>
                  <a:srgbClr val="306f44"/>
                </a:solidFill>
                <a:latin typeface="Eurostile"/>
              </a:rPr>
              <a:t>Scuole</a:t>
            </a:r>
            <a:r>
              <a:rPr b="0" lang="it-IT" sz="2500" spc="-1" strike="noStrike">
                <a:solidFill>
                  <a:srgbClr val="306f44"/>
                </a:solidFill>
                <a:latin typeface="Eurostile"/>
              </a:rPr>
              <a:t> </a:t>
            </a:r>
            <a:r>
              <a:rPr b="0" lang="it-IT" sz="2500" spc="-1" strike="noStrike">
                <a:solidFill>
                  <a:srgbClr val="808080"/>
                </a:solidFill>
                <a:latin typeface="Eurostile"/>
              </a:rPr>
              <a:t>registrate potranno accedere ai dati statistici frutto deli </a:t>
            </a:r>
            <a:r>
              <a:rPr b="1" lang="it-IT" sz="2500" spc="-1" strike="noStrike">
                <a:solidFill>
                  <a:srgbClr val="808080"/>
                </a:solidFill>
                <a:latin typeface="Eurostile"/>
              </a:rPr>
              <a:t>esiti globali annuali anonimi, per ciascuna tipologia di PPS e di TOLC,  attraverso la piattaforma </a:t>
            </a:r>
            <a:r>
              <a:rPr b="1" i="1" lang="it-IT" sz="2500" spc="-1" strike="noStrike">
                <a:solidFill>
                  <a:srgbClr val="808080"/>
                </a:solidFill>
                <a:latin typeface="Eurostile"/>
              </a:rPr>
              <a:t>Data Visualization</a:t>
            </a:r>
            <a:r>
              <a:rPr b="0" lang="it-IT" sz="2500" spc="-1" strike="noStrike">
                <a:solidFill>
                  <a:srgbClr val="808080"/>
                </a:solidFill>
                <a:latin typeface="Eurostile"/>
              </a:rPr>
              <a:t>:</a:t>
            </a: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500" spc="-1" strike="noStrike">
                <a:solidFill>
                  <a:srgbClr val="808080"/>
                </a:solidFill>
                <a:latin typeface="Eurostile"/>
              </a:rPr>
              <a:t>E’ </a:t>
            </a:r>
            <a:r>
              <a:rPr b="1" lang="it-IT" sz="2500" spc="-1" strike="noStrike">
                <a:solidFill>
                  <a:srgbClr val="ff0000"/>
                </a:solidFill>
                <a:latin typeface="Eurostile"/>
              </a:rPr>
              <a:t>necessario un fortissimo coordinamento di Ateneo</a:t>
            </a:r>
            <a:r>
              <a:rPr b="0" lang="it-IT" sz="2500" spc="-1" strike="noStrike">
                <a:solidFill>
                  <a:srgbClr val="808080"/>
                </a:solidFill>
                <a:latin typeface="Eurostile"/>
              </a:rPr>
              <a:t> e una interfaccia unica con le scuole (sollecitazione dirigenti scolastici). 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-4446000" y="5785920"/>
            <a:ext cx="4114440" cy="432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743040" indent="-285480">
              <a:lnSpc>
                <a:spcPct val="100000"/>
              </a:lnSpc>
              <a:buClr>
                <a:srgbClr val="808080"/>
              </a:buClr>
              <a:buFont typeface="Wingdings" charset="2"/>
              <a:buChar char=""/>
            </a:pPr>
            <a:r>
              <a:rPr b="0" lang="it-IT" sz="2000" spc="-1" strike="noStrike">
                <a:solidFill>
                  <a:srgbClr val="808080"/>
                </a:solidFill>
                <a:latin typeface="Calibri"/>
              </a:rPr>
              <a:t>materiali per l’approfondimento incentrati sulle materie di base o per aree disciplinari</a:t>
            </a:r>
            <a:endParaRPr b="0" lang="it-IT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808080"/>
              </a:buClr>
              <a:buFont typeface="Wingdings" charset="2"/>
              <a:buChar char=""/>
            </a:pPr>
            <a:r>
              <a:rPr b="0" lang="it-IT" sz="2000" spc="-1" strike="noStrike">
                <a:solidFill>
                  <a:srgbClr val="808080"/>
                </a:solidFill>
                <a:latin typeface="Calibri"/>
              </a:rPr>
              <a:t>set di quesiti per diversi ambiti/materie anche con modalità diverse di somministrazione</a:t>
            </a:r>
            <a:endParaRPr b="0" lang="it-IT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808080"/>
              </a:buClr>
              <a:buFont typeface="Wingdings" charset="2"/>
              <a:buChar char=""/>
            </a:pPr>
            <a:r>
              <a:rPr b="0" lang="it-IT" sz="2000" spc="-1" strike="noStrike">
                <a:solidFill>
                  <a:srgbClr val="808080"/>
                </a:solidFill>
                <a:latin typeface="Corbel"/>
              </a:rPr>
              <a:t>commenti e soluzioni dei quesiti</a:t>
            </a:r>
            <a:endParaRPr b="0" lang="it-IT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808080"/>
              </a:buClr>
              <a:buFont typeface="Wingdings" charset="2"/>
              <a:buChar char=""/>
            </a:pPr>
            <a:r>
              <a:rPr b="1" lang="it-IT" sz="2000" spc="-1" strike="noStrike">
                <a:solidFill>
                  <a:srgbClr val="808080"/>
                </a:solidFill>
                <a:latin typeface="Corbel"/>
              </a:rPr>
              <a:t>accesso diretto ai </a:t>
            </a:r>
            <a:r>
              <a:rPr b="1" lang="it-IT" sz="2000" spc="-1" strike="noStrike">
                <a:solidFill>
                  <a:srgbClr val="ec008c"/>
                </a:solidFill>
                <a:latin typeface="Corbel"/>
              </a:rPr>
              <a:t>MOOC</a:t>
            </a:r>
            <a:r>
              <a:rPr b="1" lang="it-IT" sz="2000" spc="-1" strike="noStrike">
                <a:solidFill>
                  <a:srgbClr val="808080"/>
                </a:solidFill>
                <a:latin typeface="Corbel"/>
              </a:rPr>
              <a:t> sulle materie di Base</a:t>
            </a:r>
            <a:endParaRPr b="0" lang="it-IT" sz="20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808080"/>
              </a:buClr>
              <a:buFont typeface="Wingdings" charset="2"/>
              <a:buChar char=""/>
            </a:pPr>
            <a:r>
              <a:rPr b="1" lang="it-IT" sz="2000" spc="-1" strike="noStrike">
                <a:solidFill>
                  <a:srgbClr val="808080"/>
                </a:solidFill>
                <a:latin typeface="Corbel"/>
              </a:rPr>
              <a:t>esercitazioni TOLC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</p:txBody>
      </p:sp>
      <p:pic>
        <p:nvPicPr>
          <p:cNvPr id="174" name="Immagine 9" descr=""/>
          <p:cNvPicPr/>
          <p:nvPr/>
        </p:nvPicPr>
        <p:blipFill>
          <a:blip r:embed="rId3"/>
          <a:srcRect l="40393" t="30223" r="40938" b="43363"/>
          <a:stretch/>
        </p:blipFill>
        <p:spPr>
          <a:xfrm>
            <a:off x="10307880" y="504720"/>
            <a:ext cx="1161360" cy="1161360"/>
          </a:xfrm>
          <a:prstGeom prst="rect">
            <a:avLst/>
          </a:prstGeom>
          <a:ln>
            <a:noFill/>
          </a:ln>
        </p:spPr>
      </p:pic>
      <p:sp>
        <p:nvSpPr>
          <p:cNvPr id="175" name="CustomShape 6"/>
          <p:cNvSpPr/>
          <p:nvPr/>
        </p:nvSpPr>
        <p:spPr>
          <a:xfrm>
            <a:off x="9295920" y="38160"/>
            <a:ext cx="30538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005385"/>
                </a:solidFill>
                <a:latin typeface="Eurostile"/>
              </a:rPr>
              <a:t>LINEE DI PROGETTO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76" name="CustomShape 7"/>
          <p:cNvSpPr/>
          <p:nvPr/>
        </p:nvSpPr>
        <p:spPr>
          <a:xfrm rot="10800000">
            <a:off x="122400" y="98280"/>
            <a:ext cx="9781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8"/>
          <p:cNvSpPr/>
          <p:nvPr/>
        </p:nvSpPr>
        <p:spPr>
          <a:xfrm rot="5400000">
            <a:off x="-342000" y="6251040"/>
            <a:ext cx="978120" cy="48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1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05" dur="indefinite" restart="never" nodeType="tmRoot">
          <p:childTnLst>
            <p:seq>
              <p:cTn id="10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0" y="0"/>
            <a:ext cx="12191760" cy="2721600"/>
          </a:xfrm>
          <a:prstGeom prst="rect">
            <a:avLst/>
          </a:prstGeom>
          <a:solidFill>
            <a:srgbClr val="005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2"/>
          <p:cNvSpPr/>
          <p:nvPr/>
        </p:nvSpPr>
        <p:spPr>
          <a:xfrm>
            <a:off x="1954800" y="373320"/>
            <a:ext cx="9259920" cy="201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90000"/>
              </a:lnSpc>
            </a:pPr>
            <a:r>
              <a:rPr b="1" lang="it-IT" sz="4400" spc="-1" strike="noStrike">
                <a:solidFill>
                  <a:srgbClr val="20adb6"/>
                </a:solidFill>
                <a:latin typeface="Eurostile"/>
              </a:rPr>
              <a:t>PROVE DI POSIZIONAMENTO</a:t>
            </a:r>
            <a:endParaRPr b="0" lang="it-IT" sz="4400" spc="-1" strike="noStrike">
              <a:latin typeface="Arial"/>
            </a:endParaRPr>
          </a:p>
        </p:txBody>
      </p:sp>
      <p:pic>
        <p:nvPicPr>
          <p:cNvPr id="180" name="Immagine 11" descr=""/>
          <p:cNvPicPr/>
          <p:nvPr/>
        </p:nvPicPr>
        <p:blipFill>
          <a:blip r:embed="rId1"/>
          <a:srcRect l="40393" t="30223" r="40938" b="43363"/>
          <a:stretch/>
        </p:blipFill>
        <p:spPr>
          <a:xfrm>
            <a:off x="195480" y="86400"/>
            <a:ext cx="2390760" cy="2390760"/>
          </a:xfrm>
          <a:prstGeom prst="rect">
            <a:avLst/>
          </a:prstGeom>
          <a:ln>
            <a:noFill/>
          </a:ln>
        </p:spPr>
      </p:pic>
      <p:sp>
        <p:nvSpPr>
          <p:cNvPr id="181" name="CustomShape 3"/>
          <p:cNvSpPr/>
          <p:nvPr/>
        </p:nvSpPr>
        <p:spPr>
          <a:xfrm rot="10800000">
            <a:off x="122400" y="98280"/>
            <a:ext cx="9781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4"/>
          <p:cNvSpPr/>
          <p:nvPr/>
        </p:nvSpPr>
        <p:spPr>
          <a:xfrm rot="5400000">
            <a:off x="-342000" y="6251040"/>
            <a:ext cx="978120" cy="48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1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5"/>
          <p:cNvSpPr/>
          <p:nvPr/>
        </p:nvSpPr>
        <p:spPr>
          <a:xfrm>
            <a:off x="11091600" y="6716520"/>
            <a:ext cx="978120" cy="59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ed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6"/>
          <p:cNvSpPr/>
          <p:nvPr/>
        </p:nvSpPr>
        <p:spPr>
          <a:xfrm>
            <a:off x="-1360080" y="3741480"/>
            <a:ext cx="1491228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it-IT" sz="4800" spc="-1" strike="noStrike">
                <a:solidFill>
                  <a:srgbClr val="0070c0"/>
                </a:solidFill>
                <a:latin typeface="Eurostile"/>
              </a:rPr>
              <a:t>Sperimentazione iniziata il 4 novembre 2019</a:t>
            </a:r>
            <a:endParaRPr b="0" lang="it-IT" sz="4800" spc="-1" strike="noStrike"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0" y="0"/>
            <a:ext cx="12191760" cy="1360440"/>
          </a:xfrm>
          <a:prstGeom prst="rect">
            <a:avLst/>
          </a:prstGeom>
          <a:solidFill>
            <a:srgbClr val="005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2"/>
          <p:cNvSpPr/>
          <p:nvPr/>
        </p:nvSpPr>
        <p:spPr>
          <a:xfrm>
            <a:off x="304920" y="1446480"/>
            <a:ext cx="11581920" cy="668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Le prove di posizionamento sono strumenti per autovalutare la preparazione e aiutare studenti e studentesse a decidere come migliorarla in vista dell’accesso universitario.</a:t>
            </a: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Le </a:t>
            </a:r>
            <a:r>
              <a:rPr b="1" lang="it-IT" sz="2800" spc="-1" strike="noStrike">
                <a:solidFill>
                  <a:srgbClr val="fdb731"/>
                </a:solidFill>
                <a:latin typeface="Eurostile"/>
              </a:rPr>
              <a:t>PPS</a:t>
            </a: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 sono analoghe, per livello di difficoltà e tipologia, ai </a:t>
            </a:r>
            <a:r>
              <a:rPr b="1" lang="it-IT" sz="2800" spc="-1" strike="noStrike">
                <a:solidFill>
                  <a:srgbClr val="000000"/>
                </a:solidFill>
                <a:latin typeface="Eurostile"/>
              </a:rPr>
              <a:t>TOLC</a:t>
            </a: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 - test online CISIA. </a:t>
            </a: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I </a:t>
            </a:r>
            <a:r>
              <a:rPr b="1" lang="it-IT" sz="2500" spc="-1" strike="noStrike">
                <a:solidFill>
                  <a:srgbClr val="000000"/>
                </a:solidFill>
                <a:latin typeface="Eurostile"/>
              </a:rPr>
              <a:t>TOLC</a:t>
            </a: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 sono test utilizzati da numerosi corsi di laurea come strumento di valutazione della preparazione iniziale degli studenti e delle studentesse prima dell’iscrizione. </a:t>
            </a: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I quesiti dei </a:t>
            </a:r>
            <a:r>
              <a:rPr b="1" lang="it-IT" sz="2500" spc="-1" strike="noStrike">
                <a:solidFill>
                  <a:srgbClr val="000000"/>
                </a:solidFill>
                <a:latin typeface="Eurostile"/>
              </a:rPr>
              <a:t>TOLC </a:t>
            </a: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e delle corrispondenti</a:t>
            </a:r>
            <a:r>
              <a:rPr b="1" lang="it-IT" sz="2500" spc="-1" strike="noStrike">
                <a:solidFill>
                  <a:srgbClr val="feb831"/>
                </a:solidFill>
                <a:latin typeface="Eurostile"/>
              </a:rPr>
              <a:t> PPS </a:t>
            </a: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sono stabiliti da commissioni di esperti universitari e vertono sugli argomenti dei relativi sillabi delle conoscenze richieste per l’ingresso ai corsi di laurea e la verifica dell’adeguata preparazione iniziale. </a:t>
            </a: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2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500" spc="-1" strike="noStrike">
                <a:solidFill>
                  <a:srgbClr val="000000"/>
                </a:solidFill>
                <a:latin typeface="Eurostile"/>
              </a:rPr>
              <a:t>Le PPS sono quindi un utile strumento di autovalutazione, anche per chi intende iscriversi a un corso di laurea che non prevede TOLC</a:t>
            </a:r>
            <a:endParaRPr b="0" lang="it-IT" sz="2500" spc="-1" strike="noStrike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1834560" y="-121320"/>
            <a:ext cx="8522640" cy="133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90000"/>
              </a:lnSpc>
            </a:pPr>
            <a:r>
              <a:rPr b="1" lang="it-IT" sz="3400" spc="-1" strike="noStrike">
                <a:solidFill>
                  <a:srgbClr val="20adb6"/>
                </a:solidFill>
                <a:latin typeface="Eurostile"/>
              </a:rPr>
              <a:t>PROVE DI POSIZIONAMENTO</a:t>
            </a:r>
            <a:endParaRPr b="0" lang="it-IT" sz="3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it-IT" sz="2600" spc="-1" strike="noStrike">
                <a:solidFill>
                  <a:srgbClr val="20adb6"/>
                </a:solidFill>
                <a:latin typeface="Eurostile"/>
              </a:rPr>
              <a:t>Sperimentazione dal 4 novembre</a:t>
            </a:r>
            <a:endParaRPr b="0" lang="it-IT" sz="2600" spc="-1" strike="noStrike">
              <a:latin typeface="Arial"/>
            </a:endParaRPr>
          </a:p>
        </p:txBody>
      </p:sp>
      <p:pic>
        <p:nvPicPr>
          <p:cNvPr id="188" name="Immagine 11" descr=""/>
          <p:cNvPicPr/>
          <p:nvPr/>
        </p:nvPicPr>
        <p:blipFill>
          <a:blip r:embed="rId1"/>
          <a:srcRect l="40393" t="30223" r="40938" b="43363"/>
          <a:stretch/>
        </p:blipFill>
        <p:spPr>
          <a:xfrm>
            <a:off x="2289240" y="74160"/>
            <a:ext cx="918360" cy="918360"/>
          </a:xfrm>
          <a:prstGeom prst="rect">
            <a:avLst/>
          </a:prstGeom>
          <a:ln>
            <a:noFill/>
          </a:ln>
        </p:spPr>
      </p:pic>
      <p:sp>
        <p:nvSpPr>
          <p:cNvPr id="189" name="CustomShape 4"/>
          <p:cNvSpPr/>
          <p:nvPr/>
        </p:nvSpPr>
        <p:spPr>
          <a:xfrm>
            <a:off x="1248120" y="992880"/>
            <a:ext cx="30538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feb831"/>
                </a:solidFill>
                <a:latin typeface="Eurostile"/>
              </a:rPr>
              <a:t>LINEE DI PROGETTO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 rot="10800000">
            <a:off x="122400" y="98280"/>
            <a:ext cx="9781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6"/>
          <p:cNvSpPr/>
          <p:nvPr/>
        </p:nvSpPr>
        <p:spPr>
          <a:xfrm rot="5400000">
            <a:off x="-342000" y="6251040"/>
            <a:ext cx="978120" cy="48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1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7"/>
          <p:cNvSpPr/>
          <p:nvPr/>
        </p:nvSpPr>
        <p:spPr>
          <a:xfrm>
            <a:off x="11091600" y="6716520"/>
            <a:ext cx="978120" cy="59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ed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09" dur="indefinite" restart="never" nodeType="tmRoot">
          <p:childTnLst>
            <p:seq>
              <p:cTn id="1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0" y="0"/>
            <a:ext cx="12191760" cy="1360440"/>
          </a:xfrm>
          <a:prstGeom prst="rect">
            <a:avLst/>
          </a:prstGeom>
          <a:solidFill>
            <a:srgbClr val="005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2"/>
          <p:cNvSpPr/>
          <p:nvPr/>
        </p:nvSpPr>
        <p:spPr>
          <a:xfrm>
            <a:off x="1834560" y="-121320"/>
            <a:ext cx="8522640" cy="133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90000"/>
              </a:lnSpc>
            </a:pPr>
            <a:r>
              <a:rPr b="1" lang="it-IT" sz="3400" spc="-1" strike="noStrike">
                <a:solidFill>
                  <a:srgbClr val="20adb6"/>
                </a:solidFill>
                <a:latin typeface="Eurostile"/>
              </a:rPr>
              <a:t>PROVE DI POSIZIONAMENTO</a:t>
            </a:r>
            <a:endParaRPr b="0" lang="it-IT" sz="3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it-IT" sz="2600" spc="-1" strike="noStrike">
                <a:solidFill>
                  <a:srgbClr val="20adb6"/>
                </a:solidFill>
                <a:latin typeface="Eurostile"/>
              </a:rPr>
              <a:t>Sperimentazione dal 4 novembre</a:t>
            </a:r>
            <a:endParaRPr b="0" lang="it-IT" sz="2600" spc="-1" strike="noStrike">
              <a:latin typeface="Arial"/>
            </a:endParaRPr>
          </a:p>
        </p:txBody>
      </p:sp>
      <p:pic>
        <p:nvPicPr>
          <p:cNvPr id="195" name="Immagine 11" descr=""/>
          <p:cNvPicPr/>
          <p:nvPr/>
        </p:nvPicPr>
        <p:blipFill>
          <a:blip r:embed="rId1"/>
          <a:srcRect l="40393" t="30223" r="40938" b="43363"/>
          <a:stretch/>
        </p:blipFill>
        <p:spPr>
          <a:xfrm>
            <a:off x="2289240" y="74160"/>
            <a:ext cx="918360" cy="918360"/>
          </a:xfrm>
          <a:prstGeom prst="rect">
            <a:avLst/>
          </a:prstGeom>
          <a:ln>
            <a:noFill/>
          </a:ln>
        </p:spPr>
      </p:pic>
      <p:sp>
        <p:nvSpPr>
          <p:cNvPr id="196" name="CustomShape 3"/>
          <p:cNvSpPr/>
          <p:nvPr/>
        </p:nvSpPr>
        <p:spPr>
          <a:xfrm>
            <a:off x="1248120" y="992880"/>
            <a:ext cx="30538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feb831"/>
                </a:solidFill>
                <a:latin typeface="Eurostile"/>
              </a:rPr>
              <a:t>LINEE DI PROGETTO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97" name="CustomShape 4"/>
          <p:cNvSpPr/>
          <p:nvPr/>
        </p:nvSpPr>
        <p:spPr>
          <a:xfrm rot="10800000">
            <a:off x="122400" y="98280"/>
            <a:ext cx="978120" cy="45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5"/>
          <p:cNvSpPr/>
          <p:nvPr/>
        </p:nvSpPr>
        <p:spPr>
          <a:xfrm rot="5400000">
            <a:off x="-342000" y="6251040"/>
            <a:ext cx="978120" cy="48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41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6"/>
          <p:cNvSpPr/>
          <p:nvPr/>
        </p:nvSpPr>
        <p:spPr>
          <a:xfrm>
            <a:off x="11091600" y="6716520"/>
            <a:ext cx="978120" cy="59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ed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7"/>
          <p:cNvSpPr/>
          <p:nvPr/>
        </p:nvSpPr>
        <p:spPr>
          <a:xfrm>
            <a:off x="119160" y="1479240"/>
            <a:ext cx="12032640" cy="5302440"/>
          </a:xfrm>
          <a:prstGeom prst="rect">
            <a:avLst/>
          </a:prstGeom>
          <a:solidFill>
            <a:srgbClr val="0070c0">
              <a:alpha val="22000"/>
            </a:srgbClr>
          </a:solidFill>
          <a:ln w="15840">
            <a:solidFill>
              <a:srgbClr val="007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L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e </a:t>
            </a:r>
            <a:r>
              <a:rPr b="1" lang="it-IT" sz="1800" spc="-1" strike="noStrike">
                <a:solidFill>
                  <a:srgbClr val="c00000"/>
                </a:solidFill>
                <a:latin typeface="Calibri"/>
              </a:rPr>
              <a:t>PPS (*)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 disponibili dal 4 novembre  sul portale CISIA saranno: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PPS - 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1" lang="it-IT" sz="1800" spc="-1" strike="noStrike">
                <a:solidFill>
                  <a:srgbClr val="085cc0"/>
                </a:solidFill>
                <a:latin typeface="Calibri"/>
              </a:rPr>
              <a:t>corrispondente al TOLC-I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, utilizzato dai corsi di laurea in 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ingegneria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 e per l’accesso ad alcuni corsi di area scientifica;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PPS - 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1" lang="it-IT" sz="1800" spc="-1" strike="noStrike">
                <a:solidFill>
                  <a:srgbClr val="085cc0"/>
                </a:solidFill>
                <a:latin typeface="Calibri"/>
              </a:rPr>
              <a:t>corrispondente al TOLC-E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, utilizzato dai corsi di laurea in 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economia, statistica e scienze sociali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;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PPS - S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1" lang="it-IT" sz="1800" spc="-1" strike="noStrike">
                <a:solidFill>
                  <a:srgbClr val="085cc0"/>
                </a:solidFill>
                <a:latin typeface="Calibri"/>
              </a:rPr>
              <a:t>corrispondente al TOLC-S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, utilizzato dai corsi di area scientifica (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matematica, fisica, chimica, informatica, geologia, scienze naturali, scienze dei materiali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...);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PPS - B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1" lang="it-IT" sz="1800" spc="-1" strike="noStrike">
                <a:solidFill>
                  <a:srgbClr val="085cc0"/>
                </a:solidFill>
                <a:latin typeface="Calibri"/>
              </a:rPr>
              <a:t>corrispondente al TOLC-B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, utilizzato dai corsi di laurea 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in scienze biologiche e biotecnologie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;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PPS - F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: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it-IT" sz="1800" spc="-1" strike="noStrike">
                <a:solidFill>
                  <a:srgbClr val="085cc0"/>
                </a:solidFill>
                <a:latin typeface="Calibri"/>
              </a:rPr>
              <a:t>corrispondente al TOLC-F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, utilizzato dai corsi di laurea di 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farmacia, scienze e tecnologie farmaceutiche (CTF) e da alcuni corsi per l’accesso a scienze motorie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;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PPS - SU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1" lang="it-IT" sz="1800" spc="-1" strike="noStrike">
                <a:solidFill>
                  <a:srgbClr val="085cc0"/>
                </a:solidFill>
                <a:latin typeface="Calibri"/>
              </a:rPr>
              <a:t>corrispondente al TOLC-SU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, utilizzato dai corsi di laurea di 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studi umanistici e scienze umane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;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PPS - AV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1" lang="it-IT" sz="1800" spc="-1" strike="noStrike">
                <a:solidFill>
                  <a:srgbClr val="085cc0"/>
                </a:solidFill>
                <a:latin typeface="Calibri"/>
              </a:rPr>
              <a:t>corrispondente al test sperimentale di agraria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, in fase di trasformazione in </a:t>
            </a:r>
            <a:r>
              <a:rPr b="1" lang="it-IT" sz="1800" spc="-1" strike="noStrike">
                <a:solidFill>
                  <a:srgbClr val="085cc0"/>
                </a:solidFill>
                <a:latin typeface="Calibri"/>
              </a:rPr>
              <a:t>TOLC – AV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, utilizzato dai corsi triennali dell’area di 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agraria e veterinaria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OrientAzione</Template>
  <TotalTime>5415</TotalTime>
  <Application>LibreOffice/6.0.2.1$Windows_X86_64 LibreOffice_project/f7f06a8f319e4b62f9bc5095aa112a65d2f3ac89</Application>
  <Words>1590</Words>
  <Paragraphs>234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2019-10-17T09:37:35Z</dcterms:created>
  <dc:creator>CISIA - Giuseppe Forte</dc:creator>
  <dc:description/>
  <dc:language>it-IT</dc:language>
  <cp:lastModifiedBy>Utente di Microsoft Office</cp:lastModifiedBy>
  <cp:lastPrinted>2019-11-15T08:33:15Z</cp:lastPrinted>
  <dcterms:modified xsi:type="dcterms:W3CDTF">2020-02-13T12:07:47Z</dcterms:modified>
  <cp:revision>22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ContentTypeId">
    <vt:lpwstr>0x01010003DE7CF9E36743448DFFFE3988931816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27</vt:i4>
  </property>
</Properties>
</file>